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notesMasterIdLst>
    <p:notesMasterId r:id="rId20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notesMaster" Target="notesMasters/notesMaster1.xml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/Relationships>
</file>

<file path=ppt/charts/_rels/chart1.xml.rels><?xml version='1.0' encoding='UTF-8' standalone='yes'?>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2.xml.rels><?xml version='1.0' encoding='UTF-8' standalone='yes'?>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roundedCorners val="1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R² (test)</c:v>
                </c:pt>
              </c:strCache>
            </c:strRef>
          </c:tx>
          <c:spPr>
            <a:solidFill>
              <a:srgbClr val="60A5FA"/>
            </a:solidFill>
            <a:effectLst/>
          </c:spPr>
          <c:invertIfNegative val="0"/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111827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multiLvlStrRef>
              <c:f>Sheet1!$A$2:$A$7</c:f>
              <c:multiLvlStrCache>
                <c:ptCount val="6"/>
                <c:lvl>
                  <c:pt idx="0">
                    <c:v>Baseline</c:v>
                  </c:pt>
                  <c:pt idx="1">
                    <c:v>Ridge</c:v>
                  </c:pt>
                  <c:pt idx="2">
                    <c:v>RF</c:v>
                  </c:pt>
                  <c:pt idx="3">
                    <c:v>GB</c:v>
                  </c:pt>
                  <c:pt idx="4">
                    <c:v>XGB</c:v>
                  </c:pt>
                  <c:pt idx="5">
                    <c:v>XGB-ES</c:v>
                  </c:pt>
                </c:lvl>
              </c:multiLvlStrCache>
            </c:multiLvl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0</c:v>
                </c:pt>
                <c:pt idx="1">
                  <c:v>0.796</c:v>
                </c:pt>
                <c:pt idx="2">
                  <c:v>0.755</c:v>
                </c:pt>
                <c:pt idx="3">
                  <c:v>0.773</c:v>
                </c:pt>
                <c:pt idx="4">
                  <c:v>0.805</c:v>
                </c:pt>
                <c:pt idx="5">
                  <c:v>0.853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111827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374151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  <c:max val="1"/>
          <c:min val="0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374151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span"/>
  </c:chart>
  <c:spPr>
    <a:noFill/>
    <a:ln>
      <a:noFill/>
    </a:ln>
    <a:effectLst/>
  </c:sp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roundedCorners val="1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R² (test)</c:v>
                </c:pt>
              </c:strCache>
            </c:strRef>
          </c:tx>
          <c:spPr>
            <a:solidFill>
              <a:srgbClr val="22C55E"/>
            </a:solidFill>
            <a:effectLst/>
          </c:spPr>
          <c:invertIfNegative val="0"/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111827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multiLvlStrRef>
              <c:f>Sheet1!$A$2:$A$6</c:f>
              <c:multiLvlStrCache>
                <c:ptCount val="5"/>
                <c:lvl>
                  <c:pt idx="0">
                    <c:v>Baseline</c:v>
                  </c:pt>
                  <c:pt idx="1">
                    <c:v>Ridge</c:v>
                  </c:pt>
                  <c:pt idx="2">
                    <c:v>RF</c:v>
                  </c:pt>
                  <c:pt idx="3">
                    <c:v>GB</c:v>
                  </c:pt>
                  <c:pt idx="4">
                    <c:v>XGB-ES</c:v>
                  </c:pt>
                </c:lvl>
              </c:multiLvlStrCache>
            </c:multiLvl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0</c:v>
                </c:pt>
                <c:pt idx="1">
                  <c:v>0.699</c:v>
                </c:pt>
                <c:pt idx="2">
                  <c:v>0.696</c:v>
                </c:pt>
                <c:pt idx="3">
                  <c:v>0.705</c:v>
                </c:pt>
                <c:pt idx="4">
                  <c:v>0.841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111827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374151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  <c:max val="1"/>
          <c:min val="0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374151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span"/>
  </c:chart>
  <c:spPr>
    <a:noFill/>
    <a:ln>
      <a:noFill/>
    </a:ln>
    <a:effectLst/>
  </c:spPr>
  <c:externalData r:id="rId1">
    <c:autoUpdate val="0"/>
  </c:externalData>
</c:chartSpace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[Sources]
- https://commons.wikimedia.org/wiki/File:L%27atlantique_%C3%A0_Lom%C3%A9_-_Togo.jpg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[Sources]
- https://commons.wikimedia.org/wiki/File:Seattle_skyline_at_night_from_Space_Needle.jpg
- https://www.seattle.gov/environment/climate-change/buildings-and-energy/energy-benchmarking/data-and-reports
- https://data.seattle.gov/Built-Environment/Building-Energy-Benchmarking-Data-2015-Present/teqw-tu6e/about_data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[Sources]
- https://www.seattle.gov/environment/climate-change/buildings-and-energy/energy-benchmarking/data-and-reports
- https://data.seattle.gov/Built-Environment/Building-Energy-Benchmarking-Data-2015-Present/teqw-tu6e/about_data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image" Target="../media/Slide-1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chart" Target="../charts/chart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chart" Target="../charts/chart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image" Target="../media/image-1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image" Target="../media/image-1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image" Target="../media/image-16-1.png"/><Relationship Id="rId2" Type="http://schemas.openxmlformats.org/officeDocument/2006/relationships/image" Target="../media/image-16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6.xml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image" Target="../media/Slide-2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000000">
              <a:alpha val="55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txBody>
          <a:bodyPr/>
          <a:p/>
        </p:txBody>
      </p:sp>
      <p:sp>
        <p:nvSpPr>
          <p:cNvPr id="3" name="Text 1"/>
          <p:cNvSpPr/>
          <p:nvPr/>
        </p:nvSpPr>
        <p:spPr>
          <a:xfrm>
            <a:off x="685800" y="2148840"/>
            <a:ext cx="10820095" cy="7315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4000" b="1" dirty="0">
                <a:solidFill>
                  <a:srgbClr val="FFFFFF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Phase 2 — Prédire Énergie &amp; CO₂</a:t>
            </a:r>
            <a:endParaRPr lang="en-US" sz="4000" dirty="0"/>
          </a:p>
        </p:txBody>
      </p:sp>
      <p:sp>
        <p:nvSpPr>
          <p:cNvPr id="4" name="Text 2"/>
          <p:cNvSpPr/>
          <p:nvPr/>
        </p:nvSpPr>
        <p:spPr>
          <a:xfrm>
            <a:off x="713232" y="2971800"/>
            <a:ext cx="10765231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800" dirty="0">
                <a:solidFill>
                  <a:srgbClr val="E5E7EB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Bâtiments non résidentiels • cas d’étude + méthode transférable à Lomé</a:t>
            </a:r>
            <a:endParaRPr lang="en-US" sz="1800" dirty="0"/>
          </a:p>
        </p:txBody>
      </p:sp>
      <p:sp>
        <p:nvSpPr>
          <p:cNvPr id="5" name="Shape 3"/>
          <p:cNvSpPr/>
          <p:nvPr/>
        </p:nvSpPr>
        <p:spPr>
          <a:xfrm>
            <a:off x="713232" y="3794760"/>
            <a:ext cx="4297680" cy="548640"/>
          </a:xfrm>
          <a:prstGeom prst="roundRect">
            <a:avLst/>
          </a:prstGeom>
          <a:solidFill>
            <a:srgbClr val="22C55E">
              <a:alpha val="90000"/>
            </a:srgbClr>
          </a:solidFill>
          <a:ln w="12700">
            <a:solidFill>
              <a:srgbClr val="22C55E">
                <a:alpha val="0"/>
              </a:srgbClr>
            </a:solidFill>
            <a:prstDash val="solid"/>
          </a:ln>
        </p:spPr>
        <p:txBody>
          <a:bodyPr/>
          <a:p/>
        </p:txBody>
      </p:sp>
      <p:sp>
        <p:nvSpPr>
          <p:cNvPr id="6" name="Text 4"/>
          <p:cNvSpPr/>
          <p:nvPr/>
        </p:nvSpPr>
        <p:spPr>
          <a:xfrm>
            <a:off x="896112" y="3931920"/>
            <a:ext cx="393192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400" b="1" dirty="0">
                <a:solidFill>
                  <a:srgbClr val="0B122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Livrables: 3 notebooks + slides</a:t>
            </a:r>
            <a:endParaRPr lang="en-US" sz="1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502920"/>
          </a:xfrm>
          <a:prstGeom prst="rect">
            <a:avLst/>
          </a:prstGeom>
          <a:solidFill>
            <a:srgbClr val="0B1220"/>
          </a:solidFill>
          <a:ln w="12700">
            <a:solidFill>
              <a:srgbClr val="0B1220"/>
            </a:solidFill>
            <a:prstDash val="solid"/>
          </a:ln>
        </p:spPr>
        <p:txBody>
          <a:bodyPr/>
          <a:p/>
        </p:txBody>
      </p:sp>
      <p:sp>
        <p:nvSpPr>
          <p:cNvPr id="3" name="Text 1"/>
          <p:cNvSpPr/>
          <p:nvPr/>
        </p:nvSpPr>
        <p:spPr>
          <a:xfrm>
            <a:off x="548640" y="118872"/>
            <a:ext cx="11094415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800" dirty="0">
                <a:solidFill>
                  <a:srgbClr val="FFFFFF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Énergie — comparaison des modèles</a:t>
            </a:r>
            <a:endParaRPr lang="en-US" sz="1800" dirty="0"/>
          </a:p>
        </p:txBody>
      </p:sp>
      <p:sp>
        <p:nvSpPr>
          <p:cNvPr id="4" name="Text 2"/>
          <p:cNvSpPr/>
          <p:nvPr/>
        </p:nvSpPr>
        <p:spPr>
          <a:xfrm>
            <a:off x="685800" y="868680"/>
            <a:ext cx="1097280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t>Scores sur le jeu de test (regression energie)</a:t>
            </a:r>
          </a:p>
        </p:txBody>
      </p:sp>
      <p:sp>
        <p:nvSpPr>
          <p:cNvPr id="5" name="Shape 3"/>
          <p:cNvSpPr/>
          <p:nvPr/>
        </p:nvSpPr>
        <p:spPr>
          <a:xfrm>
            <a:off x="685800" y="1325880"/>
            <a:ext cx="5669280" cy="5349240"/>
          </a:xfrm>
          <a:prstGeom prst="roundRect">
            <a:avLst/>
          </a:prstGeom>
          <a:solidFill>
            <a:srgbClr val="F8FAFC"/>
          </a:solidFill>
          <a:ln w="12700">
            <a:solidFill>
              <a:srgbClr val="E5E7EB"/>
            </a:solidFill>
            <a:prstDash val="solid"/>
          </a:ln>
          <a:effectLst>
            <a:outerShdw sx="100000" sy="100000" kx="0" ky="0" algn="bl" rotWithShape="0" blurRad="25400" dist="19050" dir="2700000">
              <a:srgbClr val="000000">
                <a:alpha val="12000"/>
              </a:srgbClr>
            </a:outerShdw>
          </a:effectLst>
        </p:spPr>
        <p:txBody>
          <a:bodyPr/>
          <a:p/>
        </p:txBody>
      </p:sp>
      <p:sp>
        <p:nvSpPr>
          <p:cNvPr id="6" name="Text 4"/>
          <p:cNvSpPr/>
          <p:nvPr/>
        </p:nvSpPr>
        <p:spPr>
          <a:xfrm>
            <a:off x="960120" y="1536192"/>
            <a:ext cx="521208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t>Bar chart - R2 test (XGB-ES meilleur: 0.852)</a:t>
            </a:r>
          </a:p>
        </p:txBody>
      </p:sp>
      <p:graphicFrame>
        <p:nvGraphicFramePr>
          <p:cNvPr id="7" name="Chart 0" descr=""/>
          <p:cNvGraphicFramePr/>
          <p:nvPr/>
        </p:nvGraphicFramePr>
        <p:xfrm>
          <a:off x="960120" y="1874520"/>
          <a:ext cx="5349240" cy="365760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8" name="Shape 5"/>
          <p:cNvSpPr/>
          <p:nvPr/>
        </p:nvSpPr>
        <p:spPr>
          <a:xfrm>
            <a:off x="6446520" y="1325880"/>
            <a:ext cx="5074920" cy="5349240"/>
          </a:xfrm>
          <a:prstGeom prst="roundRect">
            <a:avLst/>
          </a:prstGeom>
          <a:solidFill>
            <a:srgbClr val="F8FAFC"/>
          </a:solidFill>
          <a:ln w="12700">
            <a:solidFill>
              <a:srgbClr val="E5E7EB"/>
            </a:solidFill>
            <a:prstDash val="solid"/>
          </a:ln>
          <a:effectLst>
            <a:outerShdw sx="100000" sy="100000" kx="0" ky="0" algn="bl" rotWithShape="0" blurRad="25400" dist="19050" dir="2700000">
              <a:srgbClr val="000000">
                <a:alpha val="12000"/>
              </a:srgbClr>
            </a:outerShdw>
          </a:effectLst>
        </p:spPr>
        <p:txBody>
          <a:bodyPr/>
          <a:p/>
        </p:txBody>
      </p:sp>
      <p:sp>
        <p:nvSpPr>
          <p:cNvPr id="9" name="Text 6"/>
          <p:cNvSpPr/>
          <p:nvPr/>
        </p:nvSpPr>
        <p:spPr>
          <a:xfrm>
            <a:off x="6629400" y="1536192"/>
            <a:ext cx="475488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t>Table synthese - gain baseline -&gt; XGB-ES (RMSE 16.51M -&gt; 6.34M)</a:t>
            </a:r>
          </a:p>
        </p:txBody>
      </p:sp>
      <p:graphicFrame>
        <p:nvGraphicFramePr>
          <p:cNvPr id="11" name="Table 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9011935"/>
              </p:ext>
            </p:extLst>
          </p:nvPr>
        </p:nvGraphicFramePr>
        <p:xfrm>
          <a:off x="6629400" y="1920240"/>
          <a:ext cx="4754880" cy="3611880"/>
        </p:xfrm>
        <a:graphic>
          <a:graphicData uri="http://schemas.openxmlformats.org/drawingml/2006/table">
            <a:tbl>
              <a:tblPr/>
              <a:tblGrid>
                <a:gridCol w="1417320"/>
                <a:gridCol w="1143000"/>
                <a:gridCol w="1143000"/>
                <a:gridCol w="822960"/>
              </a:tblGrid>
              <a:tr h="640080"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Modèle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RMSE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MAE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R²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640080"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Baseline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16.51M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5.86M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0.000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640080"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Ridge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7.46M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3.62M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0.796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640080"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RF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8.17M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2.21M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0.755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640080"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GB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7.86M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2.33M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0.773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640080"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XGB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7.3M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2.04M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0.805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640080"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XGB-ES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6.34M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1.96M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0.852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2" name="Explain_Box"/>
          <p:cNvSpPr/>
          <p:nvPr/>
        </p:nvSpPr>
        <p:spPr>
          <a:xfrm>
            <a:off x="960120" y="5675880"/>
            <a:ext cx="10424160" cy="868680"/>
          </a:xfrm>
          <a:prstGeom prst="roundRect">
            <a:avLst/>
          </a:prstGeom>
          <a:solidFill>
            <a:srgbClr val="EBF2FA"/>
          </a:solidFill>
          <a:ln w="12700">
            <a:solidFill>
              <a:srgbClr val="93B4D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wrap="square"/>
          <a:lstStyle/>
          <a:p>
            <a:r>
              <a:t>Interpretation rapide:</a:t>
            </a:r>
          </a:p>
          <a:p>
            <a:r>
              <a:t>XGB-ES est le meilleur modele (R2 = 0.852). Par rapport a la baseline, le RMSE passe de 16.51M a 6.34M et le MAE de 5.86M a 1.96M. Le gain est net sur tous les indicateurs.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502920"/>
          </a:xfrm>
          <a:prstGeom prst="rect">
            <a:avLst/>
          </a:prstGeom>
          <a:solidFill>
            <a:srgbClr val="0B1220"/>
          </a:solidFill>
          <a:ln w="12700">
            <a:solidFill>
              <a:srgbClr val="0B1220"/>
            </a:solidFill>
            <a:prstDash val="solid"/>
          </a:ln>
        </p:spPr>
        <p:txBody>
          <a:bodyPr/>
          <a:p/>
        </p:txBody>
      </p:sp>
      <p:sp>
        <p:nvSpPr>
          <p:cNvPr id="3" name="Text 1"/>
          <p:cNvSpPr/>
          <p:nvPr/>
        </p:nvSpPr>
        <p:spPr>
          <a:xfrm>
            <a:off x="548640" y="118872"/>
            <a:ext cx="11094415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800" dirty="0">
                <a:solidFill>
                  <a:srgbClr val="FFFFFF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Énergie — modèle final</a:t>
            </a:r>
            <a:endParaRPr lang="en-US" sz="1800" dirty="0"/>
          </a:p>
        </p:txBody>
      </p:sp>
      <p:sp>
        <p:nvSpPr>
          <p:cNvPr id="4" name="Text 2"/>
          <p:cNvSpPr/>
          <p:nvPr/>
        </p:nvSpPr>
        <p:spPr>
          <a:xfrm>
            <a:off x="685800" y="868680"/>
            <a:ext cx="1097280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200" b="1" dirty="0">
                <a:solidFill>
                  <a:srgbClr val="111827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XGBoost + early stopping (meilleur compromis)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685800" y="1417320"/>
            <a:ext cx="2514600" cy="960120"/>
          </a:xfrm>
          <a:prstGeom prst="rect">
            <a:avLst/>
          </a:prstGeom>
          <a:solidFill>
            <a:srgbClr val="F8FAFC"/>
          </a:solidFill>
          <a:ln w="12700">
            <a:solidFill>
              <a:srgbClr val="E5E7EB"/>
            </a:solidFill>
          </a:ln>
          <a:effectLst>
            <a:outerShdw sx="100000" sy="100000" kx="0" ky="0" algn="bl" rotWithShape="0" blurRad="25400" dist="19050" dir="2700000">
              <a:srgbClr val="000000">
                <a:alpha val="12000"/>
              </a:srgbClr>
            </a:outerShdw>
          </a:effectLst>
        </p:spPr>
        <p:txBody>
          <a:bodyPr wrap="square" lIns="127000" tIns="127000" rIns="127000" bIns="127000" rtlCol="0" anchor="ctr"/>
          <a:lstStyle/>
          <a:p>
            <a:pPr algn="ctr" indent="0" marL="0">
              <a:buNone/>
            </a:pPr>
            <a:r>
              <a:rPr lang="en-US" sz="1600" b="1" dirty="0">
                <a:solidFill>
                  <a:srgbClr val="22C55E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Test R²</a:t>
            </a:r>
            <a:endParaRPr lang="en-US" sz="1600" dirty="0"/>
          </a:p>
          <a:p>
            <a:pPr algn="ctr" indent="0" marL="0">
              <a:buNone/>
            </a:pPr>
            <a:r>
              <a:rPr lang="en-US" sz="1600" b="1" dirty="0">
                <a:solidFill>
                  <a:srgbClr val="22C55E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0.852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3429000" y="1417320"/>
            <a:ext cx="2514600" cy="960120"/>
          </a:xfrm>
          <a:prstGeom prst="rect">
            <a:avLst/>
          </a:prstGeom>
          <a:solidFill>
            <a:srgbClr val="F8FAFC"/>
          </a:solidFill>
          <a:ln w="12700">
            <a:solidFill>
              <a:srgbClr val="E5E7EB"/>
            </a:solidFill>
          </a:ln>
          <a:effectLst>
            <a:outerShdw sx="100000" sy="100000" kx="0" ky="0" algn="bl" rotWithShape="0" blurRad="25400" dist="19050" dir="2700000">
              <a:srgbClr val="000000">
                <a:alpha val="12000"/>
              </a:srgbClr>
            </a:outerShdw>
          </a:effectLst>
        </p:spPr>
        <p:txBody>
          <a:bodyPr wrap="square" lIns="127000" tIns="127000" rIns="127000" bIns="127000" rtlCol="0" anchor="ctr"/>
          <a:lstStyle/>
          <a:p>
            <a:pPr algn="ctr" indent="0" marL="0">
              <a:buNone/>
            </a:pPr>
            <a:r>
              <a:rPr lang="en-US" sz="1600" b="1" dirty="0">
                <a:solidFill>
                  <a:srgbClr val="60A5FA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Test RMSE</a:t>
            </a:r>
            <a:endParaRPr lang="en-US" sz="1600" dirty="0"/>
          </a:p>
          <a:p>
            <a:pPr algn="ctr" indent="0" marL="0">
              <a:buNone/>
            </a:pPr>
            <a:r>
              <a:rPr lang="en-US" sz="1600" b="1" dirty="0">
                <a:solidFill>
                  <a:srgbClr val="60A5FA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6.34M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6172200" y="1417320"/>
            <a:ext cx="2514600" cy="960120"/>
          </a:xfrm>
          <a:prstGeom prst="rect">
            <a:avLst/>
          </a:prstGeom>
          <a:solidFill>
            <a:srgbClr val="F8FAFC"/>
          </a:solidFill>
          <a:ln w="12700">
            <a:solidFill>
              <a:srgbClr val="E5E7EB"/>
            </a:solidFill>
          </a:ln>
          <a:effectLst>
            <a:outerShdw sx="100000" sy="100000" kx="0" ky="0" algn="bl" rotWithShape="0" blurRad="25400" dist="19050" dir="2700000">
              <a:srgbClr val="000000">
                <a:alpha val="12000"/>
              </a:srgbClr>
            </a:outerShdw>
          </a:effectLst>
        </p:spPr>
        <p:txBody>
          <a:bodyPr wrap="square" lIns="127000" tIns="127000" rIns="127000" bIns="127000" rtlCol="0" anchor="ctr"/>
          <a:lstStyle/>
          <a:p>
            <a:pPr algn="ctr" indent="0" marL="0">
              <a:buNone/>
            </a:pPr>
            <a:r>
              <a:rPr lang="en-US" sz="1600" b="1" dirty="0">
                <a:solidFill>
                  <a:srgbClr val="F59E0B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Test MAE</a:t>
            </a:r>
            <a:endParaRPr lang="en-US" sz="1600" dirty="0"/>
          </a:p>
          <a:p>
            <a:pPr algn="ctr" indent="0" marL="0">
              <a:buNone/>
            </a:pPr>
            <a:r>
              <a:rPr lang="en-US" sz="1600" b="1" dirty="0">
                <a:solidFill>
                  <a:srgbClr val="F59E0B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1.96M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8915400" y="1417320"/>
            <a:ext cx="2514600" cy="960120"/>
          </a:xfrm>
          <a:prstGeom prst="rect">
            <a:avLst/>
          </a:prstGeom>
          <a:solidFill>
            <a:srgbClr val="F8FAFC"/>
          </a:solidFill>
          <a:ln w="12700">
            <a:solidFill>
              <a:srgbClr val="E5E7EB"/>
            </a:solidFill>
          </a:ln>
          <a:effectLst>
            <a:outerShdw sx="100000" sy="100000" kx="0" ky="0" algn="bl" rotWithShape="0" blurRad="25400" dist="19050" dir="2700000">
              <a:srgbClr val="000000">
                <a:alpha val="12000"/>
              </a:srgbClr>
            </a:outerShdw>
          </a:effectLst>
        </p:spPr>
        <p:txBody>
          <a:bodyPr wrap="square" lIns="127000" tIns="127000" rIns="127000" bIns="127000" rtlCol="0" anchor="ctr"/>
          <a:lstStyle/>
          <a:p>
            <a:pPr algn="ctr" indent="0" marL="0">
              <a:buNone/>
            </a:pPr>
            <a:r>
              <a:rPr lang="en-US" sz="1600" b="1" dirty="0">
                <a:solidFill>
                  <a:srgbClr val="A855F7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Best iter</a:t>
            </a:r>
            <a:endParaRPr lang="en-US" sz="1600" dirty="0"/>
          </a:p>
          <a:p>
            <a:pPr algn="ctr" indent="0" marL="0">
              <a:buNone/>
            </a:pPr>
            <a:r>
              <a:rPr lang="en-US" sz="1600" b="1" dirty="0">
                <a:solidFill>
                  <a:srgbClr val="A855F7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1243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685800" y="2560320"/>
            <a:ext cx="6446520" cy="4114800"/>
          </a:xfrm>
          <a:prstGeom prst="roundRect">
            <a:avLst/>
          </a:prstGeom>
          <a:solidFill>
            <a:srgbClr val="F8FAFC"/>
          </a:solidFill>
          <a:ln w="12700">
            <a:solidFill>
              <a:srgbClr val="E5E7EB"/>
            </a:solidFill>
            <a:prstDash val="solid"/>
          </a:ln>
          <a:effectLst>
            <a:outerShdw sx="100000" sy="100000" kx="0" ky="0" algn="bl" rotWithShape="0" blurRad="25400" dist="19050" dir="2700000">
              <a:srgbClr val="000000">
                <a:alpha val="12000"/>
              </a:srgbClr>
            </a:outerShdw>
          </a:effectLst>
        </p:spPr>
        <p:txBody>
          <a:bodyPr/>
          <a:p/>
        </p:txBody>
      </p:sp>
      <p:sp>
        <p:nvSpPr>
          <p:cNvPr id="10" name="Text 8"/>
          <p:cNvSpPr/>
          <p:nvPr/>
        </p:nvSpPr>
        <p:spPr>
          <a:xfrm>
            <a:off x="960120" y="2743200"/>
            <a:ext cx="612648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600" b="1" dirty="0">
                <a:solidFill>
                  <a:srgbClr val="111827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Learning curve (validation RMSE)</a:t>
            </a:r>
            <a:endParaRPr lang="en-US" sz="1600" dirty="0"/>
          </a:p>
        </p:txBody>
      </p:sp>
      <p:pic>
        <p:nvPicPr>
          <p:cNvPr id="11" name="Image 0" descr="/mnt/data/energy_learning_curve_clean2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90519" y="3063240"/>
            <a:ext cx="5219963" cy="3520440"/>
          </a:xfrm>
          <a:prstGeom prst="rect">
            <a:avLst/>
          </a:prstGeom>
        </p:spPr>
      </p:pic>
      <p:sp>
        <p:nvSpPr>
          <p:cNvPr id="12" name="Shape 9"/>
          <p:cNvSpPr/>
          <p:nvPr/>
        </p:nvSpPr>
        <p:spPr>
          <a:xfrm>
            <a:off x="7315200" y="2560320"/>
            <a:ext cx="4160520" cy="4114800"/>
          </a:xfrm>
          <a:prstGeom prst="roundRect">
            <a:avLst/>
          </a:prstGeom>
          <a:solidFill>
            <a:srgbClr val="F8FAFC"/>
          </a:solidFill>
          <a:ln w="12700">
            <a:solidFill>
              <a:srgbClr val="E5E7EB"/>
            </a:solidFill>
            <a:prstDash val="solid"/>
          </a:ln>
          <a:effectLst>
            <a:outerShdw sx="100000" sy="100000" kx="0" ky="0" algn="bl" rotWithShape="0" blurRad="25400" dist="19050" dir="2700000">
              <a:srgbClr val="000000">
                <a:alpha val="12000"/>
              </a:srgbClr>
            </a:outerShdw>
          </a:effectLst>
        </p:spPr>
        <p:txBody>
          <a:bodyPr/>
          <a:p/>
        </p:txBody>
      </p:sp>
      <p:sp>
        <p:nvSpPr>
          <p:cNvPr id="13" name="Text 10"/>
          <p:cNvSpPr/>
          <p:nvPr/>
        </p:nvSpPr>
        <p:spPr>
          <a:xfrm>
            <a:off x="7498080" y="2743200"/>
            <a:ext cx="38862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600" b="1" dirty="0">
                <a:solidFill>
                  <a:srgbClr val="111827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Interprétation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7498080" y="3063240"/>
            <a:ext cx="3886200" cy="34747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t>Interpretation:</a:t>
            </a:r>
          </a:p>
          <a:p>
            <a:r>
              <a:t>? Modele final energie: XGBoost avec early stopping.</a:t>
            </a:r>
          </a:p>
          <a:p>
            <a:r>
              <a:t>? KPI test: R2=0.852, RMSE=6.34M, MAE=1.96M (gain net vs baseline).</a:t>
            </a:r>
          </a:p>
          <a:p>
            <a:r>
              <a:t>? Arret a 1243 iterations: meilleur compromis performance/generalisation.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502920"/>
          </a:xfrm>
          <a:prstGeom prst="rect">
            <a:avLst/>
          </a:prstGeom>
          <a:solidFill>
            <a:srgbClr val="0B1220"/>
          </a:solidFill>
          <a:ln w="12700">
            <a:solidFill>
              <a:srgbClr val="0B1220"/>
            </a:solidFill>
            <a:prstDash val="solid"/>
          </a:ln>
        </p:spPr>
        <p:txBody>
          <a:bodyPr/>
          <a:p/>
        </p:txBody>
      </p:sp>
      <p:sp>
        <p:nvSpPr>
          <p:cNvPr id="3" name="Text 1"/>
          <p:cNvSpPr/>
          <p:nvPr/>
        </p:nvSpPr>
        <p:spPr>
          <a:xfrm>
            <a:off x="548640" y="118872"/>
            <a:ext cx="11094415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800" dirty="0">
                <a:solidFill>
                  <a:srgbClr val="FFFFFF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Énergie — validation croisée</a:t>
            </a:r>
            <a:endParaRPr lang="en-US" sz="1800" dirty="0"/>
          </a:p>
        </p:txBody>
      </p:sp>
      <p:sp>
        <p:nvSpPr>
          <p:cNvPr id="4" name="Text 2"/>
          <p:cNvSpPr/>
          <p:nvPr/>
        </p:nvSpPr>
        <p:spPr>
          <a:xfrm>
            <a:off x="685800" y="868680"/>
            <a:ext cx="1097280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200" b="1" dirty="0">
                <a:solidFill>
                  <a:srgbClr val="111827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Ridge (5-fold CV) — stabilité du pipeline</a:t>
            </a:r>
            <a:endParaRPr lang="en-US" sz="2200" dirty="0"/>
          </a:p>
        </p:txBody>
      </p:sp>
      <p:sp>
        <p:nvSpPr>
          <p:cNvPr id="5" name="Shape 3"/>
          <p:cNvSpPr/>
          <p:nvPr/>
        </p:nvSpPr>
        <p:spPr>
          <a:xfrm>
            <a:off x="685800" y="1325880"/>
            <a:ext cx="10835640" cy="5349240"/>
          </a:xfrm>
          <a:prstGeom prst="roundRect">
            <a:avLst/>
          </a:prstGeom>
          <a:solidFill>
            <a:srgbClr val="F8FAFC"/>
          </a:solidFill>
          <a:ln w="12700">
            <a:solidFill>
              <a:srgbClr val="E5E7EB"/>
            </a:solidFill>
            <a:prstDash val="solid"/>
          </a:ln>
          <a:effectLst>
            <a:outerShdw sx="100000" sy="100000" kx="0" ky="0" algn="bl" rotWithShape="0" blurRad="25400" dist="19050" dir="2700000">
              <a:srgbClr val="000000">
                <a:alpha val="12000"/>
              </a:srgbClr>
            </a:outerShdw>
          </a:effectLst>
        </p:spPr>
        <p:txBody>
          <a:bodyPr/>
          <a:p/>
        </p:txBody>
      </p:sp>
      <p:sp>
        <p:nvSpPr>
          <p:cNvPr id="6" name="Text 4"/>
          <p:cNvSpPr/>
          <p:nvPr/>
        </p:nvSpPr>
        <p:spPr>
          <a:xfrm>
            <a:off x="1005840" y="1645920"/>
            <a:ext cx="11064240" cy="43891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r>
              <a:t>Validation croisee (Ridge, 5 folds):</a:t>
            </a:r>
          </a:p>
          <a:p>
            <a:r>
              <a:t>? R2 moyen = 0.627, ecart-type = 0.180; RMSE moyen ~ 10.90M.</a:t>
            </a:r>
          </a:p>
          <a:p>
            <a:r>
              <a:t>? La variabilite confirme un jeu heterogene avec outliers.</a:t>
            </a:r>
          </a:p>
          <a:p>
            <a:r>
              <a:t>? Ce constat justifie le choix final d un modele non-lineaire (XGBoost + early stopping).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502920"/>
          </a:xfrm>
          <a:prstGeom prst="rect">
            <a:avLst/>
          </a:prstGeom>
          <a:solidFill>
            <a:srgbClr val="0B1220"/>
          </a:solidFill>
          <a:ln w="12700">
            <a:solidFill>
              <a:srgbClr val="0B1220"/>
            </a:solidFill>
            <a:prstDash val="solid"/>
          </a:ln>
        </p:spPr>
        <p:txBody>
          <a:bodyPr/>
          <a:p/>
        </p:txBody>
      </p:sp>
      <p:sp>
        <p:nvSpPr>
          <p:cNvPr id="3" name="Text 1"/>
          <p:cNvSpPr/>
          <p:nvPr/>
        </p:nvSpPr>
        <p:spPr>
          <a:xfrm>
            <a:off x="548640" y="118872"/>
            <a:ext cx="11094415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t>CO2 - comparaison des modeles</a:t>
            </a:r>
          </a:p>
        </p:txBody>
      </p:sp>
      <p:sp>
        <p:nvSpPr>
          <p:cNvPr id="4" name="Text 2"/>
          <p:cNvSpPr/>
          <p:nvPr/>
        </p:nvSpPr>
        <p:spPr>
          <a:xfrm>
            <a:off x="685800" y="868680"/>
            <a:ext cx="1097280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t>Scores sur le jeu de test (regression CO2)</a:t>
            </a:r>
          </a:p>
        </p:txBody>
      </p:sp>
      <p:sp>
        <p:nvSpPr>
          <p:cNvPr id="5" name="Shape 3"/>
          <p:cNvSpPr/>
          <p:nvPr/>
        </p:nvSpPr>
        <p:spPr>
          <a:xfrm>
            <a:off x="685800" y="1325880"/>
            <a:ext cx="5669280" cy="5349240"/>
          </a:xfrm>
          <a:prstGeom prst="roundRect">
            <a:avLst/>
          </a:prstGeom>
          <a:solidFill>
            <a:srgbClr val="F8FAFC"/>
          </a:solidFill>
          <a:ln w="12700">
            <a:solidFill>
              <a:srgbClr val="E5E7EB"/>
            </a:solidFill>
            <a:prstDash val="solid"/>
          </a:ln>
          <a:effectLst>
            <a:outerShdw sx="100000" sy="100000" kx="0" ky="0" algn="bl" rotWithShape="0" blurRad="25400" dist="19050" dir="2700000">
              <a:srgbClr val="000000">
                <a:alpha val="12000"/>
              </a:srgbClr>
            </a:outerShdw>
          </a:effectLst>
        </p:spPr>
        <p:txBody>
          <a:bodyPr/>
          <a:p/>
        </p:txBody>
      </p:sp>
      <p:sp>
        <p:nvSpPr>
          <p:cNvPr id="6" name="Text 4"/>
          <p:cNvSpPr/>
          <p:nvPr/>
        </p:nvSpPr>
        <p:spPr>
          <a:xfrm>
            <a:off x="960120" y="1536192"/>
            <a:ext cx="521208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t>Bar chart - R2 test (XGB-ES meilleur: 0.841)</a:t>
            </a:r>
          </a:p>
        </p:txBody>
      </p:sp>
      <p:graphicFrame>
        <p:nvGraphicFramePr>
          <p:cNvPr id="7" name="Chart 0" descr=""/>
          <p:cNvGraphicFramePr/>
          <p:nvPr/>
        </p:nvGraphicFramePr>
        <p:xfrm>
          <a:off x="960120" y="1874520"/>
          <a:ext cx="5349240" cy="365760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8" name="Shape 5"/>
          <p:cNvSpPr/>
          <p:nvPr/>
        </p:nvSpPr>
        <p:spPr>
          <a:xfrm>
            <a:off x="6446520" y="1325880"/>
            <a:ext cx="5074920" cy="5349240"/>
          </a:xfrm>
          <a:prstGeom prst="roundRect">
            <a:avLst/>
          </a:prstGeom>
          <a:solidFill>
            <a:srgbClr val="F8FAFC"/>
          </a:solidFill>
          <a:ln w="12700">
            <a:solidFill>
              <a:srgbClr val="E5E7EB"/>
            </a:solidFill>
            <a:prstDash val="solid"/>
          </a:ln>
          <a:effectLst>
            <a:outerShdw sx="100000" sy="100000" kx="0" ky="0" algn="bl" rotWithShape="0" blurRad="25400" dist="19050" dir="2700000">
              <a:srgbClr val="000000">
                <a:alpha val="12000"/>
              </a:srgbClr>
            </a:outerShdw>
          </a:effectLst>
        </p:spPr>
        <p:txBody>
          <a:bodyPr/>
          <a:p/>
        </p:txBody>
      </p:sp>
      <p:sp>
        <p:nvSpPr>
          <p:cNvPr id="9" name="Text 6"/>
          <p:cNvSpPr/>
          <p:nvPr/>
        </p:nvSpPr>
        <p:spPr>
          <a:xfrm>
            <a:off x="6629400" y="1536192"/>
            <a:ext cx="475488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t>Table synthese - gain baseline -&gt; XGB-ES (RMSE 601.64 -&gt; 239.95)</a:t>
            </a:r>
          </a:p>
        </p:txBody>
      </p:sp>
      <p:graphicFrame>
        <p:nvGraphicFramePr>
          <p:cNvPr id="14" name="Table 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9011935"/>
              </p:ext>
            </p:extLst>
          </p:nvPr>
        </p:nvGraphicFramePr>
        <p:xfrm>
          <a:off x="6629400" y="1920240"/>
          <a:ext cx="4754880" cy="3611880"/>
        </p:xfrm>
        <a:graphic>
          <a:graphicData uri="http://schemas.openxmlformats.org/drawingml/2006/table">
            <a:tbl>
              <a:tblPr/>
              <a:tblGrid>
                <a:gridCol w="1417320"/>
                <a:gridCol w="1143000"/>
                <a:gridCol w="1143000"/>
                <a:gridCol w="822960"/>
              </a:tblGrid>
              <a:tr h="746760"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Modèle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RMSE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MAE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R²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746760"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Baseline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601.64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149.59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0.000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746760"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Ridge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330.16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127.81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0.699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746760"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RF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331.81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81.47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0.696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746760"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GB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326.71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81.33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0.705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746760"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XGB-ES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239.95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68.64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111827"/>
                          </a:solidFill>
                          <a:latin typeface="Aptos" pitchFamily="34" charset="0"/>
                          <a:ea typeface="Aptos" pitchFamily="34" charset="-122"/>
                          <a:cs typeface="Aptos" pitchFamily="34" charset="-120"/>
                        </a:rPr>
                        <a:t>0.841</a:t>
                      </a:r>
                      <a:endParaRPr lang="en-US" sz="1200" dirty="0">
                        <a:latin typeface="Aptos" charset="0"/>
                        <a:ea typeface="Aptos" charset="0"/>
                        <a:cs typeface="Aptos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5" name="Explain_Box"/>
          <p:cNvSpPr/>
          <p:nvPr/>
        </p:nvSpPr>
        <p:spPr>
          <a:xfrm>
            <a:off x="960120" y="5675880"/>
            <a:ext cx="10424160" cy="868680"/>
          </a:xfrm>
          <a:prstGeom prst="roundRect">
            <a:avLst/>
          </a:prstGeom>
          <a:solidFill>
            <a:srgbClr val="EBF2FA"/>
          </a:solidFill>
          <a:ln w="12700">
            <a:solidFill>
              <a:srgbClr val="93B4D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wrap="square"/>
          <a:lstStyle/>
          <a:p>
            <a:r>
              <a:t>Interpretation rapide:</a:t>
            </a:r>
          </a:p>
          <a:p>
            <a:r>
              <a:t>XGB-ES est le meilleur modele (R2 = 0.841). Le RMSE baisse de 601.64 a 239.95 et le MAE de 149.59 a 68.64. Le modele ameliore fortement la precision sur la prediction CO2.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502920"/>
          </a:xfrm>
          <a:prstGeom prst="rect">
            <a:avLst/>
          </a:prstGeom>
          <a:solidFill>
            <a:srgbClr val="0B1220"/>
          </a:solidFill>
          <a:ln w="12700">
            <a:solidFill>
              <a:srgbClr val="0B1220"/>
            </a:solidFill>
            <a:prstDash val="solid"/>
          </a:ln>
        </p:spPr>
        <p:txBody>
          <a:bodyPr/>
          <a:p/>
        </p:txBody>
      </p:sp>
      <p:sp>
        <p:nvSpPr>
          <p:cNvPr id="3" name="Text 1"/>
          <p:cNvSpPr/>
          <p:nvPr/>
        </p:nvSpPr>
        <p:spPr>
          <a:xfrm>
            <a:off x="548640" y="118872"/>
            <a:ext cx="11094415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t>CO2 - modele final</a:t>
            </a:r>
          </a:p>
        </p:txBody>
      </p:sp>
      <p:sp>
        <p:nvSpPr>
          <p:cNvPr id="4" name="Text 2"/>
          <p:cNvSpPr/>
          <p:nvPr/>
        </p:nvSpPr>
        <p:spPr>
          <a:xfrm>
            <a:off x="685800" y="868680"/>
            <a:ext cx="1097280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200" b="1" dirty="0">
                <a:solidFill>
                  <a:srgbClr val="111827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XGBoost.train + early stopping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685800" y="1417320"/>
            <a:ext cx="2514600" cy="960120"/>
          </a:xfrm>
          <a:prstGeom prst="rect">
            <a:avLst/>
          </a:prstGeom>
          <a:solidFill>
            <a:srgbClr val="F8FAFC"/>
          </a:solidFill>
          <a:ln w="12700">
            <a:solidFill>
              <a:srgbClr val="E5E7EB"/>
            </a:solidFill>
          </a:ln>
          <a:effectLst>
            <a:outerShdw sx="100000" sy="100000" kx="0" ky="0" algn="bl" rotWithShape="0" blurRad="25400" dist="19050" dir="2700000">
              <a:srgbClr val="000000">
                <a:alpha val="12000"/>
              </a:srgbClr>
            </a:outerShdw>
          </a:effectLst>
        </p:spPr>
        <p:txBody>
          <a:bodyPr wrap="square" lIns="127000" tIns="127000" rIns="127000" bIns="127000" rtlCol="0" anchor="ctr"/>
          <a:lstStyle/>
          <a:p>
            <a:pPr algn="ctr" indent="0" marL="0">
              <a:buNone/>
            </a:pPr>
            <a:r>
              <a:rPr lang="en-US" sz="1600" b="1" dirty="0">
                <a:solidFill>
                  <a:srgbClr val="22C55E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Test R²</a:t>
            </a:r>
            <a:endParaRPr lang="en-US" sz="1600" dirty="0"/>
          </a:p>
          <a:p>
            <a:pPr algn="ctr" indent="0" marL="0">
              <a:buNone/>
            </a:pPr>
            <a:r>
              <a:rPr lang="en-US" sz="1600" b="1" dirty="0">
                <a:solidFill>
                  <a:srgbClr val="22C55E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0.841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3429000" y="1417320"/>
            <a:ext cx="2514600" cy="960120"/>
          </a:xfrm>
          <a:prstGeom prst="rect">
            <a:avLst/>
          </a:prstGeom>
          <a:solidFill>
            <a:srgbClr val="F8FAFC"/>
          </a:solidFill>
          <a:ln w="12700">
            <a:solidFill>
              <a:srgbClr val="E5E7EB"/>
            </a:solidFill>
          </a:ln>
          <a:effectLst>
            <a:outerShdw sx="100000" sy="100000" kx="0" ky="0" algn="bl" rotWithShape="0" blurRad="25400" dist="19050" dir="2700000">
              <a:srgbClr val="000000">
                <a:alpha val="12000"/>
              </a:srgbClr>
            </a:outerShdw>
          </a:effectLst>
        </p:spPr>
        <p:txBody>
          <a:bodyPr wrap="square" lIns="127000" tIns="127000" rIns="127000" bIns="127000" rtlCol="0" anchor="ctr"/>
          <a:lstStyle/>
          <a:p>
            <a:pPr algn="ctr" indent="0" marL="0">
              <a:buNone/>
            </a:pPr>
            <a:r>
              <a:rPr lang="en-US" sz="1600" b="1" dirty="0">
                <a:solidFill>
                  <a:srgbClr val="60A5FA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Test RMSE</a:t>
            </a:r>
            <a:endParaRPr lang="en-US" sz="1600" dirty="0"/>
          </a:p>
          <a:p>
            <a:pPr algn="ctr" indent="0" marL="0">
              <a:buNone/>
            </a:pPr>
            <a:r>
              <a:rPr lang="en-US" sz="1600" b="1" dirty="0">
                <a:solidFill>
                  <a:srgbClr val="60A5FA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239.95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6172200" y="1417320"/>
            <a:ext cx="2514600" cy="960120"/>
          </a:xfrm>
          <a:prstGeom prst="rect">
            <a:avLst/>
          </a:prstGeom>
          <a:solidFill>
            <a:srgbClr val="F8FAFC"/>
          </a:solidFill>
          <a:ln w="12700">
            <a:solidFill>
              <a:srgbClr val="E5E7EB"/>
            </a:solidFill>
          </a:ln>
          <a:effectLst>
            <a:outerShdw sx="100000" sy="100000" kx="0" ky="0" algn="bl" rotWithShape="0" blurRad="25400" dist="19050" dir="2700000">
              <a:srgbClr val="000000">
                <a:alpha val="12000"/>
              </a:srgbClr>
            </a:outerShdw>
          </a:effectLst>
        </p:spPr>
        <p:txBody>
          <a:bodyPr wrap="square" lIns="127000" tIns="127000" rIns="127000" bIns="127000" rtlCol="0" anchor="ctr"/>
          <a:lstStyle/>
          <a:p>
            <a:pPr algn="ctr" indent="0" marL="0">
              <a:buNone/>
            </a:pPr>
            <a:r>
              <a:rPr lang="en-US" sz="1600" b="1" dirty="0">
                <a:solidFill>
                  <a:srgbClr val="F59E0B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Test MAE</a:t>
            </a:r>
            <a:endParaRPr lang="en-US" sz="1600" dirty="0"/>
          </a:p>
          <a:p>
            <a:pPr algn="ctr" indent="0" marL="0">
              <a:buNone/>
            </a:pPr>
            <a:r>
              <a:rPr lang="en-US" sz="1600" b="1" dirty="0">
                <a:solidFill>
                  <a:srgbClr val="F59E0B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68.64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8915400" y="1417320"/>
            <a:ext cx="2514600" cy="960120"/>
          </a:xfrm>
          <a:prstGeom prst="rect">
            <a:avLst/>
          </a:prstGeom>
          <a:solidFill>
            <a:srgbClr val="F8FAFC"/>
          </a:solidFill>
          <a:ln w="12700">
            <a:solidFill>
              <a:srgbClr val="E5E7EB"/>
            </a:solidFill>
          </a:ln>
          <a:effectLst>
            <a:outerShdw sx="100000" sy="100000" kx="0" ky="0" algn="bl" rotWithShape="0" blurRad="25400" dist="19050" dir="2700000">
              <a:srgbClr val="000000">
                <a:alpha val="12000"/>
              </a:srgbClr>
            </a:outerShdw>
          </a:effectLst>
        </p:spPr>
        <p:txBody>
          <a:bodyPr wrap="square" lIns="127000" tIns="127000" rIns="127000" bIns="127000" rtlCol="0" anchor="ctr"/>
          <a:lstStyle/>
          <a:p>
            <a:pPr algn="ctr" indent="0" marL="0">
              <a:buNone/>
            </a:pPr>
            <a:r>
              <a:rPr lang="en-US" sz="1600" b="1" dirty="0">
                <a:solidFill>
                  <a:srgbClr val="A855F7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Best iter</a:t>
            </a:r>
            <a:endParaRPr lang="en-US" sz="1600" dirty="0"/>
          </a:p>
          <a:p>
            <a:pPr algn="ctr" indent="0" marL="0">
              <a:buNone/>
            </a:pPr>
            <a:r>
              <a:rPr lang="en-US" sz="1600" b="1" dirty="0">
                <a:solidFill>
                  <a:srgbClr val="A855F7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38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685800" y="2560320"/>
            <a:ext cx="6583680" cy="4114800"/>
          </a:xfrm>
          <a:prstGeom prst="roundRect">
            <a:avLst/>
          </a:prstGeom>
          <a:solidFill>
            <a:srgbClr val="F8FAFC"/>
          </a:solidFill>
          <a:ln w="12700">
            <a:solidFill>
              <a:srgbClr val="E5E7EB"/>
            </a:solidFill>
            <a:prstDash val="solid"/>
          </a:ln>
          <a:effectLst>
            <a:outerShdw sx="100000" sy="100000" kx="0" ky="0" algn="bl" rotWithShape="0" blurRad="25400" dist="19050" dir="2700000">
              <a:srgbClr val="000000">
                <a:alpha val="12000"/>
              </a:srgbClr>
            </a:outerShdw>
          </a:effectLst>
        </p:spPr>
        <p:txBody>
          <a:bodyPr/>
          <a:p/>
        </p:txBody>
      </p:sp>
      <p:sp>
        <p:nvSpPr>
          <p:cNvPr id="10" name="Text 8"/>
          <p:cNvSpPr/>
          <p:nvPr/>
        </p:nvSpPr>
        <p:spPr>
          <a:xfrm>
            <a:off x="960120" y="2743200"/>
            <a:ext cx="612648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600" b="1" dirty="0">
                <a:solidFill>
                  <a:srgbClr val="111827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Learning curve (train vs val RMSE)</a:t>
            </a:r>
            <a:endParaRPr lang="en-US" sz="1600" dirty="0"/>
          </a:p>
        </p:txBody>
      </p:sp>
      <p:pic>
        <p:nvPicPr>
          <p:cNvPr id="11" name="Image 0" descr="/mnt/data/co2_learning_curve_final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67486" y="3063240"/>
            <a:ext cx="4848908" cy="3520440"/>
          </a:xfrm>
          <a:prstGeom prst="rect">
            <a:avLst/>
          </a:prstGeom>
        </p:spPr>
      </p:pic>
      <p:sp>
        <p:nvSpPr>
          <p:cNvPr id="12" name="Shape 9"/>
          <p:cNvSpPr/>
          <p:nvPr/>
        </p:nvSpPr>
        <p:spPr>
          <a:xfrm>
            <a:off x="7315200" y="2560320"/>
            <a:ext cx="4160520" cy="4114800"/>
          </a:xfrm>
          <a:prstGeom prst="roundRect">
            <a:avLst/>
          </a:prstGeom>
          <a:solidFill>
            <a:srgbClr val="F8FAFC"/>
          </a:solidFill>
          <a:ln w="12700">
            <a:solidFill>
              <a:srgbClr val="E5E7EB"/>
            </a:solidFill>
            <a:prstDash val="solid"/>
          </a:ln>
          <a:effectLst>
            <a:outerShdw sx="100000" sy="100000" kx="0" ky="0" algn="bl" rotWithShape="0" blurRad="25400" dist="19050" dir="2700000">
              <a:srgbClr val="000000">
                <a:alpha val="12000"/>
              </a:srgbClr>
            </a:outerShdw>
          </a:effectLst>
        </p:spPr>
        <p:txBody>
          <a:bodyPr/>
          <a:p/>
        </p:txBody>
      </p:sp>
      <p:sp>
        <p:nvSpPr>
          <p:cNvPr id="13" name="Text 10"/>
          <p:cNvSpPr/>
          <p:nvPr/>
        </p:nvSpPr>
        <p:spPr>
          <a:xfrm>
            <a:off x="7498080" y="2743200"/>
            <a:ext cx="38862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600" b="1" dirty="0">
                <a:solidFill>
                  <a:srgbClr val="111827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Interprétation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7498080" y="3063240"/>
            <a:ext cx="3886200" cy="34747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t>Interpretation:</a:t>
            </a:r>
          </a:p>
          <a:p>
            <a:r>
              <a:t>? Meilleur point CO2 atteint a best_iter = 38 (early stopping).</a:t>
            </a:r>
          </a:p>
          <a:p>
            <a:r>
              <a:t>? KPI test: R2=0.841, RMSE=239.95, MAE=68.64.</a:t>
            </a:r>
          </a:p>
          <a:p>
            <a:r>
              <a:t>? Apres ~40 rounds, le gain de validation devient faible: arret pour limiter le surapprentissage.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502920"/>
          </a:xfrm>
          <a:prstGeom prst="rect">
            <a:avLst/>
          </a:prstGeom>
          <a:solidFill>
            <a:srgbClr val="0B1220"/>
          </a:solidFill>
          <a:ln w="12700">
            <a:solidFill>
              <a:srgbClr val="0B1220"/>
            </a:solidFill>
            <a:prstDash val="solid"/>
          </a:ln>
        </p:spPr>
        <p:txBody>
          <a:bodyPr/>
          <a:p/>
        </p:txBody>
      </p:sp>
      <p:sp>
        <p:nvSpPr>
          <p:cNvPr id="3" name="Text 1"/>
          <p:cNvSpPr/>
          <p:nvPr/>
        </p:nvSpPr>
        <p:spPr>
          <a:xfrm>
            <a:off x="548640" y="118872"/>
            <a:ext cx="11094415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t>CO2 - interpretation</a:t>
            </a:r>
          </a:p>
        </p:txBody>
      </p:sp>
      <p:sp>
        <p:nvSpPr>
          <p:cNvPr id="4" name="Text 2"/>
          <p:cNvSpPr/>
          <p:nvPr/>
        </p:nvSpPr>
        <p:spPr>
          <a:xfrm>
            <a:off x="685800" y="868680"/>
            <a:ext cx="1097280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200" b="1" dirty="0">
                <a:solidFill>
                  <a:srgbClr val="111827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Feature importance (gain) — top drivers</a:t>
            </a:r>
            <a:endParaRPr lang="en-US" sz="2200" dirty="0"/>
          </a:p>
        </p:txBody>
      </p:sp>
      <p:sp>
        <p:nvSpPr>
          <p:cNvPr id="5" name="Shape 3"/>
          <p:cNvSpPr/>
          <p:nvPr/>
        </p:nvSpPr>
        <p:spPr>
          <a:xfrm>
            <a:off x="685800" y="1325880"/>
            <a:ext cx="7406640" cy="5349240"/>
          </a:xfrm>
          <a:prstGeom prst="roundRect">
            <a:avLst/>
          </a:prstGeom>
          <a:solidFill>
            <a:srgbClr val="F8FAFC"/>
          </a:solidFill>
          <a:ln w="12700">
            <a:solidFill>
              <a:srgbClr val="E5E7EB"/>
            </a:solidFill>
            <a:prstDash val="solid"/>
          </a:ln>
          <a:effectLst>
            <a:outerShdw sx="100000" sy="100000" kx="0" ky="0" algn="bl" rotWithShape="0" blurRad="25400" dist="19050" dir="2700000">
              <a:srgbClr val="000000">
                <a:alpha val="12000"/>
              </a:srgbClr>
            </a:outerShdw>
          </a:effectLst>
        </p:spPr>
        <p:txBody>
          <a:bodyPr/>
          <a:p/>
        </p:txBody>
      </p:sp>
      <p:pic>
        <p:nvPicPr>
          <p:cNvPr id="6" name="Image 0" descr="/mnt/data/co2_feature_importance_clean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" y="2141055"/>
            <a:ext cx="6949440" cy="3718890"/>
          </a:xfrm>
          <a:prstGeom prst="rect">
            <a:avLst/>
          </a:prstGeom>
        </p:spPr>
      </p:pic>
      <p:sp>
        <p:nvSpPr>
          <p:cNvPr id="7" name="Shape 4"/>
          <p:cNvSpPr/>
          <p:nvPr/>
        </p:nvSpPr>
        <p:spPr>
          <a:xfrm>
            <a:off x="8229600" y="1325880"/>
            <a:ext cx="3291840" cy="5349240"/>
          </a:xfrm>
          <a:prstGeom prst="roundRect">
            <a:avLst/>
          </a:prstGeom>
          <a:solidFill>
            <a:srgbClr val="F8FAFC"/>
          </a:solidFill>
          <a:ln w="12700">
            <a:solidFill>
              <a:srgbClr val="E5E7EB"/>
            </a:solidFill>
            <a:prstDash val="solid"/>
          </a:ln>
          <a:effectLst>
            <a:outerShdw sx="100000" sy="100000" kx="0" ky="0" algn="bl" rotWithShape="0" blurRad="25400" dist="19050" dir="2700000">
              <a:srgbClr val="000000">
                <a:alpha val="12000"/>
              </a:srgbClr>
            </a:outerShdw>
          </a:effectLst>
        </p:spPr>
        <p:txBody>
          <a:bodyPr/>
          <a:p/>
        </p:txBody>
      </p:sp>
      <p:sp>
        <p:nvSpPr>
          <p:cNvPr id="8" name="Text 5"/>
          <p:cNvSpPr/>
          <p:nvPr/>
        </p:nvSpPr>
        <p:spPr>
          <a:xfrm>
            <a:off x="8458200" y="1554480"/>
            <a:ext cx="283464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600" b="1" dirty="0">
                <a:solidFill>
                  <a:srgbClr val="111827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Lecture (prudente)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8458200" y="1874520"/>
            <a:ext cx="2834640" cy="466344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r>
              <a:t>Lecture du graphique:</a:t>
            </a:r>
          </a:p>
          <a:p>
            <a:r>
              <a:t>? Les surfaces (PropertyGFATotal, LargestPropertyUseTypeGFA) portent une grande partie du signal.</a:t>
            </a:r>
          </a:p>
          <a:p>
            <a:r>
              <a:t>? Le type d usage (Campus/Hospital/Laboratory) est tres discriminant.</a:t>
            </a:r>
          </a:p>
          <a:p>
            <a:r>
              <a:t>? Attention: importance de variable != causalite.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502920"/>
          </a:xfrm>
          <a:prstGeom prst="rect">
            <a:avLst/>
          </a:prstGeom>
          <a:solidFill>
            <a:srgbClr val="0B1220"/>
          </a:solidFill>
          <a:ln w="12700">
            <a:solidFill>
              <a:srgbClr val="0B1220"/>
            </a:solidFill>
            <a:prstDash val="solid"/>
          </a:ln>
        </p:spPr>
        <p:txBody>
          <a:bodyPr/>
          <a:p/>
        </p:txBody>
      </p:sp>
      <p:sp>
        <p:nvSpPr>
          <p:cNvPr id="3" name="Text 1"/>
          <p:cNvSpPr/>
          <p:nvPr/>
        </p:nvSpPr>
        <p:spPr>
          <a:xfrm>
            <a:off x="548640" y="118872"/>
            <a:ext cx="11094415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t>CO2 - analyse des erreurs</a:t>
            </a:r>
          </a:p>
        </p:txBody>
      </p:sp>
      <p:sp>
        <p:nvSpPr>
          <p:cNvPr id="4" name="Text 2"/>
          <p:cNvSpPr/>
          <p:nvPr/>
        </p:nvSpPr>
        <p:spPr>
          <a:xfrm>
            <a:off x="685800" y="868680"/>
            <a:ext cx="1097280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200" b="1" dirty="0">
                <a:solidFill>
                  <a:srgbClr val="111827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Où le modèle se trompe (test)</a:t>
            </a:r>
            <a:endParaRPr lang="en-US" sz="2200" dirty="0"/>
          </a:p>
        </p:txBody>
      </p:sp>
      <p:sp>
        <p:nvSpPr>
          <p:cNvPr id="5" name="Shape 3"/>
          <p:cNvSpPr/>
          <p:nvPr/>
        </p:nvSpPr>
        <p:spPr>
          <a:xfrm>
            <a:off x="685800" y="1325880"/>
            <a:ext cx="10835640" cy="5349240"/>
          </a:xfrm>
          <a:prstGeom prst="roundRect">
            <a:avLst/>
          </a:prstGeom>
          <a:solidFill>
            <a:srgbClr val="F8FAFC"/>
          </a:solidFill>
          <a:ln w="12700">
            <a:solidFill>
              <a:srgbClr val="E5E7EB"/>
            </a:solidFill>
            <a:prstDash val="solid"/>
          </a:ln>
          <a:effectLst>
            <a:outerShdw sx="100000" sy="100000" kx="0" ky="0" algn="bl" rotWithShape="0" blurRad="25400" dist="19050" dir="2700000">
              <a:srgbClr val="000000">
                <a:alpha val="12000"/>
              </a:srgbClr>
            </a:outerShdw>
          </a:effectLst>
        </p:spPr>
        <p:txBody>
          <a:bodyPr/>
          <a:p/>
        </p:txBody>
      </p:sp>
      <p:sp>
        <p:nvSpPr>
          <p:cNvPr id="6" name="Text 4"/>
          <p:cNvSpPr/>
          <p:nvPr/>
        </p:nvSpPr>
        <p:spPr>
          <a:xfrm>
            <a:off x="960120" y="1508760"/>
            <a:ext cx="11155680" cy="7315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t>Lecture des erreurs (test):</a:t>
            </a:r>
          </a:p>
          <a:p>
            <a:r>
              <a:t>? Erreur absolue: repere les gros emetteurs mal predits.</a:t>
            </a:r>
          </a:p>
          <a:p>
            <a:r>
              <a:t>? Erreur relative: met en evidence les petits emetteurs sensibles en pourcentage.</a:t>
            </a:r>
          </a:p>
          <a:p>
            <a:r>
              <a:t>? Les deux vues sont complementaires pour orienter les actions metier.</a:t>
            </a:r>
          </a:p>
        </p:txBody>
      </p:sp>
      <p:pic>
        <p:nvPicPr>
          <p:cNvPr id="7" name="Image 0" descr="/mnt/data/co2_top_errors_ab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" y="3635010"/>
            <a:ext cx="5577840" cy="1645381"/>
          </a:xfrm>
          <a:prstGeom prst="rect">
            <a:avLst/>
          </a:prstGeom>
        </p:spPr>
      </p:pic>
      <p:pic>
        <p:nvPicPr>
          <p:cNvPr id="8" name="Image 1" descr="/mnt/data/co2_top_errors_rel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800" y="3490972"/>
            <a:ext cx="5120640" cy="1933457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502920"/>
          </a:xfrm>
          <a:prstGeom prst="rect">
            <a:avLst/>
          </a:prstGeom>
          <a:solidFill>
            <a:srgbClr val="0B1220"/>
          </a:solidFill>
          <a:ln w="12700">
            <a:solidFill>
              <a:srgbClr val="0B1220"/>
            </a:solidFill>
            <a:prstDash val="solid"/>
          </a:ln>
        </p:spPr>
        <p:txBody>
          <a:bodyPr/>
          <a:p/>
        </p:txBody>
      </p:sp>
      <p:sp>
        <p:nvSpPr>
          <p:cNvPr id="3" name="Text 1"/>
          <p:cNvSpPr/>
          <p:nvPr/>
        </p:nvSpPr>
        <p:spPr>
          <a:xfrm>
            <a:off x="548640" y="118872"/>
            <a:ext cx="11094415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800" dirty="0">
                <a:solidFill>
                  <a:srgbClr val="FFFFFF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Transfert à Lomé — ce qu'il faut</a:t>
            </a:r>
            <a:endParaRPr lang="en-US" sz="1800" dirty="0"/>
          </a:p>
        </p:txBody>
      </p:sp>
      <p:sp>
        <p:nvSpPr>
          <p:cNvPr id="4" name="Text 2"/>
          <p:cNvSpPr/>
          <p:nvPr/>
        </p:nvSpPr>
        <p:spPr>
          <a:xfrm>
            <a:off x="685800" y="868680"/>
            <a:ext cx="1097280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200" b="1" dirty="0">
                <a:solidFill>
                  <a:srgbClr val="111827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Ce modèle ne “magique” pas les données manquantes</a:t>
            </a:r>
            <a:endParaRPr lang="en-US" sz="2200" dirty="0"/>
          </a:p>
        </p:txBody>
      </p:sp>
      <p:sp>
        <p:nvSpPr>
          <p:cNvPr id="5" name="Shape 3"/>
          <p:cNvSpPr/>
          <p:nvPr/>
        </p:nvSpPr>
        <p:spPr>
          <a:xfrm>
            <a:off x="685800" y="1325880"/>
            <a:ext cx="10835640" cy="5349240"/>
          </a:xfrm>
          <a:prstGeom prst="roundRect">
            <a:avLst/>
          </a:prstGeom>
          <a:solidFill>
            <a:srgbClr val="F8FAFC"/>
          </a:solidFill>
          <a:ln w="12700">
            <a:solidFill>
              <a:srgbClr val="E5E7EB"/>
            </a:solidFill>
            <a:prstDash val="solid"/>
          </a:ln>
          <a:effectLst>
            <a:outerShdw sx="100000" sy="100000" kx="0" ky="0" algn="bl" rotWithShape="0" blurRad="25400" dist="19050" dir="2700000">
              <a:srgbClr val="000000">
                <a:alpha val="12000"/>
              </a:srgbClr>
            </a:outerShdw>
          </a:effectLst>
        </p:spPr>
        <p:txBody>
          <a:bodyPr/>
          <a:p/>
        </p:txBody>
      </p:sp>
      <p:sp>
        <p:nvSpPr>
          <p:cNvPr id="6" name="Text 4"/>
          <p:cNvSpPr/>
          <p:nvPr/>
        </p:nvSpPr>
        <p:spPr>
          <a:xfrm>
            <a:off x="960120" y="1554480"/>
            <a:ext cx="1115568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600" b="1" dirty="0">
                <a:solidFill>
                  <a:srgbClr val="111827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Pour déployer à Lomé, il faut au minimum: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960120" y="1920240"/>
            <a:ext cx="11155680" cy="338328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228600" indent="-228600">
              <a:buSzPct val="100000"/>
              <a:buChar char="•"/>
            </a:pPr>
            <a:r>
              <a:rPr lang="en-US" sz="1400" dirty="0">
                <a:solidFill>
                  <a:srgbClr val="37415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• Identité du bâtiment: type d'usage (hôtel, bureau, hôpital…), quartier/coordonnées</a:t>
            </a:r>
            <a:endParaRPr lang="en-US" sz="1400" dirty="0"/>
          </a:p>
          <a:p>
            <a:pPr marL="228600" indent="-228600">
              <a:buSzPct val="100000"/>
              <a:buChar char="•"/>
            </a:pPr>
            <a:r>
              <a:rPr lang="en-US" sz="1400" dirty="0">
                <a:solidFill>
                  <a:srgbClr val="37415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• Morphologie: surface totale (GFA), nb d'étages, année de construction, nb de bâtiments</a:t>
            </a:r>
            <a:endParaRPr lang="en-US" sz="1400" dirty="0"/>
          </a:p>
          <a:p>
            <a:pPr marL="228600" indent="-228600">
              <a:buSzPct val="100000"/>
              <a:buChar char="•"/>
            </a:pPr>
            <a:r>
              <a:rPr lang="en-US" sz="1400" dirty="0">
                <a:solidFill>
                  <a:srgbClr val="37415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• Usage multi-fonction: second usage (type + surface) ou indicateur d'absence</a:t>
            </a:r>
            <a:endParaRPr lang="en-US" sz="1400" dirty="0"/>
          </a:p>
          <a:p>
            <a:pPr marL="228600" indent="-228600">
              <a:buSzPct val="100000"/>
              <a:buChar char="•"/>
            </a:pPr>
            <a:r>
              <a:rPr lang="en-US" sz="1400" dirty="0">
                <a:solidFill>
                  <a:srgbClr val="37415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• Labels/score (si disponible): équivalent ENERGY STAR (sinon on enlève la variable)</a:t>
            </a:r>
            <a:endParaRPr lang="en-US" sz="1400" dirty="0"/>
          </a:p>
          <a:p>
            <a:pPr marL="228600" indent="-228600">
              <a:buSzPct val="100000"/>
              <a:buChar char="•"/>
            </a:pPr>
            <a:endParaRPr lang="en-US" sz="1400" dirty="0"/>
          </a:p>
          <a:p>
            <a:pPr marL="228600" indent="-228600">
              <a:buSzPct val="100000"/>
              <a:buChar char="•"/>
            </a:pPr>
            <a:r>
              <a:rPr lang="en-US" sz="1400" dirty="0">
                <a:solidFill>
                  <a:srgbClr val="37415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Stratégie conseillée: collecter un petit échantillon local (même 200–500 bâtiments), puis faire du fine-tuning/transfer learning ou un modèle dédié Lomé.</a:t>
            </a:r>
            <a:endParaRPr lang="en-US" sz="1400" dirty="0"/>
          </a:p>
        </p:txBody>
      </p:sp>
      <p:sp>
        <p:nvSpPr>
          <p:cNvPr id="8" name="Shape 6"/>
          <p:cNvSpPr/>
          <p:nvPr/>
        </p:nvSpPr>
        <p:spPr>
          <a:xfrm>
            <a:off x="960120" y="5440680"/>
            <a:ext cx="11155680" cy="1097280"/>
          </a:xfrm>
          <a:prstGeom prst="roundRect">
            <a:avLst/>
          </a:prstGeom>
          <a:solidFill>
            <a:srgbClr val="EFF6FF"/>
          </a:solidFill>
          <a:ln w="12700">
            <a:solidFill>
              <a:srgbClr val="BFDBFE"/>
            </a:solidFill>
            <a:prstDash val="solid"/>
          </a:ln>
        </p:spPr>
        <p:txBody>
          <a:bodyPr/>
          <a:p/>
        </p:txBody>
      </p:sp>
      <p:sp>
        <p:nvSpPr>
          <p:cNvPr id="9" name="Text 7"/>
          <p:cNvSpPr/>
          <p:nvPr/>
        </p:nvSpPr>
        <p:spPr>
          <a:xfrm>
            <a:off x="1188720" y="5596128"/>
            <a:ext cx="10698480" cy="8229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t>Limite principale: les resultats proviennent du dataset Seattle.</a:t>
            </a:r>
          </a:p>
          <a:p>
            <a:r>
              <a:t>Pour un deploiement a Lome, une validation locale reste necessaire (climat, mix energetique, pratiques d usage).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0B1220"/>
          </a:solidFill>
          <a:ln w="12700">
            <a:solidFill>
              <a:srgbClr val="0B1220"/>
            </a:solidFill>
            <a:prstDash val="solid"/>
          </a:ln>
        </p:spPr>
        <p:txBody>
          <a:bodyPr/>
          <a:p/>
        </p:txBody>
      </p:sp>
      <p:sp>
        <p:nvSpPr>
          <p:cNvPr id="3" name="Text 1"/>
          <p:cNvSpPr/>
          <p:nvPr/>
        </p:nvSpPr>
        <p:spPr>
          <a:xfrm>
            <a:off x="822960" y="1005840"/>
            <a:ext cx="10607040" cy="640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4400" b="1" dirty="0">
                <a:solidFill>
                  <a:srgbClr val="FFFFFF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Conclusion</a:t>
            </a:r>
            <a:endParaRPr lang="en-US" sz="4400" dirty="0"/>
          </a:p>
        </p:txBody>
      </p:sp>
      <p:sp>
        <p:nvSpPr>
          <p:cNvPr id="4" name="Text 2"/>
          <p:cNvSpPr/>
          <p:nvPr/>
        </p:nvSpPr>
        <p:spPr>
          <a:xfrm>
            <a:off x="868680" y="1874520"/>
            <a:ext cx="10607040" cy="21945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279400" indent="-279400">
              <a:buSzPct val="100000"/>
              <a:buChar char="•"/>
            </a:pPr>
            <a:r>
              <a:rPr lang="en-US" sz="1800" dirty="0">
                <a:solidFill>
                  <a:srgbClr val="E5E7EB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• Méthode reproductible: nettoyage → anti-fuite → FE simple → pipeline → comparaison modèles.</a:t>
            </a:r>
            <a:endParaRPr lang="en-US" sz="1800" dirty="0"/>
          </a:p>
          <a:p>
            <a:pPr marL="279400" indent="-279400">
              <a:buSzPct val="100000"/>
              <a:buChar char="•"/>
            </a:pPr>
            <a:r>
              <a:rPr lang="en-US" sz="1800" dirty="0">
                <a:solidFill>
                  <a:srgbClr val="E5E7EB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• Énergie: XGBoost ES, R² test ≈ 0.853 (RMSE ≈ 6.34M kBtu).</a:t>
            </a:r>
            <a:endParaRPr lang="en-US" sz="1800" dirty="0"/>
          </a:p>
          <a:p>
            <a:pPr marL="279400" indent="-279400">
              <a:buSzPct val="100000"/>
              <a:buChar char="•"/>
            </a:pPr>
            <a:r>
              <a:rPr lang="en-US" sz="1800" dirty="0">
                <a:solidFill>
                  <a:srgbClr val="E5E7EB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• CO₂: XGBoost.train ES, R² test ≈ 0.841 (RMSE ≈ 240).</a:t>
            </a:r>
            <a:endParaRPr lang="en-US" sz="1800" dirty="0"/>
          </a:p>
          <a:p>
            <a:pPr marL="279400" indent="-279400">
              <a:buSzPct val="100000"/>
              <a:buChar char="•"/>
            </a:pPr>
            <a:r>
              <a:rPr lang="en-US" sz="1800" dirty="0">
                <a:solidFill>
                  <a:srgbClr val="E5E7EB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• Prochaine étape: collecte minimale Lomé + recalibrage (validation terrain).</a:t>
            </a:r>
            <a:endParaRPr lang="en-US" sz="1800" dirty="0"/>
          </a:p>
        </p:txBody>
      </p:sp>
      <p:sp>
        <p:nvSpPr>
          <p:cNvPr id="5" name="Shape 3"/>
          <p:cNvSpPr/>
          <p:nvPr/>
        </p:nvSpPr>
        <p:spPr>
          <a:xfrm>
            <a:off x="868680" y="4846320"/>
            <a:ext cx="10607040" cy="1143000"/>
          </a:xfrm>
          <a:prstGeom prst="roundRect">
            <a:avLst/>
          </a:prstGeom>
          <a:solidFill>
            <a:srgbClr val="22C55E">
              <a:alpha val="90000"/>
            </a:srgbClr>
          </a:solidFill>
          <a:ln w="12700">
            <a:solidFill>
              <a:srgbClr val="22C55E">
                <a:alpha val="0"/>
              </a:srgbClr>
            </a:solidFill>
            <a:prstDash val="solid"/>
          </a:ln>
        </p:spPr>
        <p:txBody>
          <a:bodyPr/>
          <a:p/>
        </p:txBody>
      </p:sp>
      <p:sp>
        <p:nvSpPr>
          <p:cNvPr id="6" name="Text 4"/>
          <p:cNvSpPr/>
          <p:nvPr/>
        </p:nvSpPr>
        <p:spPr>
          <a:xfrm>
            <a:off x="1143000" y="5120640"/>
            <a:ext cx="1005840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3000" b="1" dirty="0">
                <a:solidFill>
                  <a:srgbClr val="0B1220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Merci — Questions</a:t>
            </a:r>
            <a:endParaRPr lang="en-US" sz="30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502920"/>
          </a:xfrm>
          <a:prstGeom prst="rect">
            <a:avLst/>
          </a:prstGeom>
          <a:solidFill>
            <a:srgbClr val="0B1220"/>
          </a:solidFill>
          <a:ln w="12700">
            <a:solidFill>
              <a:srgbClr val="0B1220"/>
            </a:solidFill>
            <a:prstDash val="solid"/>
          </a:ln>
        </p:spPr>
        <p:txBody>
          <a:bodyPr/>
          <a:p/>
        </p:txBody>
      </p:sp>
      <p:sp>
        <p:nvSpPr>
          <p:cNvPr id="3" name="Text 1"/>
          <p:cNvSpPr/>
          <p:nvPr/>
        </p:nvSpPr>
        <p:spPr>
          <a:xfrm>
            <a:off x="548640" y="118872"/>
            <a:ext cx="11094415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800" dirty="0">
                <a:solidFill>
                  <a:srgbClr val="FFFFFF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0. Cadrage métier</a:t>
            </a:r>
            <a:endParaRPr lang="en-US" sz="1800" dirty="0"/>
          </a:p>
        </p:txBody>
      </p:sp>
      <p:sp>
        <p:nvSpPr>
          <p:cNvPr id="4" name="Shape 2"/>
          <p:cNvSpPr/>
          <p:nvPr/>
        </p:nvSpPr>
        <p:spPr>
          <a:xfrm>
            <a:off x="0" y="502920"/>
            <a:ext cx="7360920" cy="6355080"/>
          </a:xfrm>
          <a:prstGeom prst="rect">
            <a:avLst/>
          </a:prstGeom>
          <a:solidFill>
            <a:srgbClr val="FFFFFF">
              <a:alpha val="92000"/>
            </a:srgbClr>
          </a:solidFill>
          <a:ln w="12700">
            <a:solidFill>
              <a:srgbClr val="FFFFFF">
                <a:alpha val="0"/>
              </a:srgbClr>
            </a:solidFill>
            <a:prstDash val="solid"/>
          </a:ln>
        </p:spPr>
        <p:txBody>
          <a:bodyPr/>
          <a:p/>
        </p:txBody>
      </p:sp>
      <p:sp>
        <p:nvSpPr>
          <p:cNvPr id="5" name="Text 3"/>
          <p:cNvSpPr/>
          <p:nvPr/>
        </p:nvSpPr>
        <p:spPr>
          <a:xfrm>
            <a:off x="685800" y="868680"/>
            <a:ext cx="630936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200" b="1" dirty="0">
                <a:solidFill>
                  <a:srgbClr val="111827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Objectif</a:t>
            </a:r>
            <a:endParaRPr lang="en-US" sz="2200" dirty="0"/>
          </a:p>
        </p:txBody>
      </p:sp>
      <p:sp>
        <p:nvSpPr>
          <p:cNvPr id="6" name="Shape 4"/>
          <p:cNvSpPr/>
          <p:nvPr/>
        </p:nvSpPr>
        <p:spPr>
          <a:xfrm>
            <a:off x="685800" y="1280160"/>
            <a:ext cx="6400800" cy="1828800"/>
          </a:xfrm>
          <a:prstGeom prst="roundRect">
            <a:avLst/>
          </a:prstGeom>
          <a:solidFill>
            <a:srgbClr val="F8FAFC"/>
          </a:solidFill>
          <a:ln w="12700">
            <a:solidFill>
              <a:srgbClr val="E5E7EB"/>
            </a:solidFill>
            <a:prstDash val="solid"/>
          </a:ln>
          <a:effectLst>
            <a:outerShdw sx="100000" sy="100000" kx="0" ky="0" algn="bl" rotWithShape="0" blurRad="25400" dist="19050" dir="2700000">
              <a:srgbClr val="000000">
                <a:alpha val="12000"/>
              </a:srgbClr>
            </a:outerShdw>
          </a:effectLst>
        </p:spPr>
        <p:txBody>
          <a:bodyPr/>
          <a:p/>
        </p:txBody>
      </p:sp>
      <p:sp>
        <p:nvSpPr>
          <p:cNvPr id="7" name="Text 5"/>
          <p:cNvSpPr/>
          <p:nvPr/>
        </p:nvSpPr>
        <p:spPr>
          <a:xfrm>
            <a:off x="960120" y="1417320"/>
            <a:ext cx="5852160" cy="155448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buNone/>
            </a:pPr>
            <a:r>
              <a:rPr lang="en-US" sz="1400" dirty="0">
                <a:solidFill>
                  <a:srgbClr val="37415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Prédire (1) la consommation d'énergie (SiteEnergyUse, kBtu) et (2) les émissions totales de GES (TotalGHGEmissions) pour des bâtiments non résidentiels.</a:t>
            </a:r>
            <a:endParaRPr lang="en-US" sz="1400" dirty="0"/>
          </a:p>
          <a:p>
            <a:pPr indent="0" marL="0">
              <a:buNone/>
            </a:pPr>
            <a:endParaRPr lang="en-US" sz="1400" dirty="0"/>
          </a:p>
          <a:p>
            <a:pPr indent="0" marL="0">
              <a:buNone/>
            </a:pPr>
            <a:r>
              <a:rPr lang="en-US" sz="1400" dirty="0">
                <a:solidFill>
                  <a:srgbClr val="37415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Contrainte: pas de données publiques à Lomé → on construit une méthode robuste sur un jeu public (Seattle), puis on spécifie ce qu'il faut collecter pour transférer.</a:t>
            </a:r>
            <a:endParaRPr lang="en-US" sz="1400" dirty="0"/>
          </a:p>
        </p:txBody>
      </p:sp>
      <p:sp>
        <p:nvSpPr>
          <p:cNvPr id="8" name="Shape 6"/>
          <p:cNvSpPr/>
          <p:nvPr/>
        </p:nvSpPr>
        <p:spPr>
          <a:xfrm>
            <a:off x="685800" y="3246120"/>
            <a:ext cx="6400800" cy="2286000"/>
          </a:xfrm>
          <a:prstGeom prst="roundRect">
            <a:avLst/>
          </a:prstGeom>
          <a:solidFill>
            <a:srgbClr val="F8FAFC"/>
          </a:solidFill>
          <a:ln w="12700">
            <a:solidFill>
              <a:srgbClr val="E5E7EB"/>
            </a:solidFill>
            <a:prstDash val="solid"/>
          </a:ln>
          <a:effectLst>
            <a:outerShdw sx="100000" sy="100000" kx="0" ky="0" algn="bl" rotWithShape="0" blurRad="25400" dist="19050" dir="2700000">
              <a:srgbClr val="000000">
                <a:alpha val="12000"/>
              </a:srgbClr>
            </a:outerShdw>
          </a:effectLst>
        </p:spPr>
        <p:txBody>
          <a:bodyPr/>
          <a:p/>
        </p:txBody>
      </p:sp>
      <p:sp>
        <p:nvSpPr>
          <p:cNvPr id="9" name="Text 7"/>
          <p:cNvSpPr/>
          <p:nvPr/>
        </p:nvSpPr>
        <p:spPr>
          <a:xfrm>
            <a:off x="960120" y="3401568"/>
            <a:ext cx="585216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600" b="1" dirty="0">
                <a:solidFill>
                  <a:srgbClr val="111827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Type de tâche &amp; métriques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960120" y="3749040"/>
            <a:ext cx="5852160" cy="16459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228600" indent="-228600">
              <a:buSzPct val="100000"/>
              <a:buChar char="•"/>
            </a:pPr>
            <a:r>
              <a:rPr lang="en-US" sz="1400" dirty="0">
                <a:solidFill>
                  <a:srgbClr val="37415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• Régression (valeur continue)</a:t>
            </a:r>
            <a:endParaRPr lang="en-US" sz="1400" dirty="0"/>
          </a:p>
          <a:p>
            <a:pPr marL="228600" indent="-228600">
              <a:buSzPct val="100000"/>
              <a:buChar char="•"/>
            </a:pPr>
            <a:r>
              <a:rPr lang="en-US" sz="1400" dirty="0">
                <a:solidFill>
                  <a:srgbClr val="37415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• Split train/test + validation croisée</a:t>
            </a:r>
            <a:endParaRPr lang="en-US" sz="1400" dirty="0"/>
          </a:p>
          <a:p>
            <a:pPr marL="228600" indent="-228600">
              <a:buSzPct val="100000"/>
              <a:buChar char="•"/>
            </a:pPr>
            <a:r>
              <a:rPr lang="en-US" sz="1400" dirty="0">
                <a:solidFill>
                  <a:srgbClr val="37415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• Mesures: RMSE, MAE, R² (test)</a:t>
            </a:r>
            <a:endParaRPr lang="en-US" sz="1400" dirty="0"/>
          </a:p>
          <a:p>
            <a:pPr marL="228600" indent="-228600">
              <a:buSzPct val="100000"/>
              <a:buChar char="•"/>
            </a:pPr>
            <a:r>
              <a:rPr lang="en-US" sz="1400" dirty="0">
                <a:solidFill>
                  <a:srgbClr val="37415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• Risque clé: fuite d'information via variables "énergie/CO₂" dérivées (EUI, intensités, consommations par énergie, etc.)</a:t>
            </a:r>
            <a:endParaRPr lang="en-US" sz="1400" dirty="0"/>
          </a:p>
        </p:txBody>
      </p:sp>
      <p:sp>
        <p:nvSpPr>
          <p:cNvPr id="11" name="Text 9"/>
          <p:cNvSpPr/>
          <p:nvPr/>
        </p:nvSpPr>
        <p:spPr>
          <a:xfrm>
            <a:off x="7498080" y="6035040"/>
            <a:ext cx="448056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300" dirty="0">
                <a:solidFill>
                  <a:srgbClr val="E5E7EB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Cas d'étude: Seattle (données publiques)</a:t>
            </a:r>
            <a:endParaRPr lang="en-US" sz="13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502920"/>
          </a:xfrm>
          <a:prstGeom prst="rect">
            <a:avLst/>
          </a:prstGeom>
          <a:solidFill>
            <a:srgbClr val="0B1220"/>
          </a:solidFill>
          <a:ln w="12700">
            <a:solidFill>
              <a:srgbClr val="0B1220"/>
            </a:solidFill>
            <a:prstDash val="solid"/>
          </a:ln>
        </p:spPr>
        <p:txBody>
          <a:bodyPr/>
          <a:p/>
        </p:txBody>
      </p:sp>
      <p:sp>
        <p:nvSpPr>
          <p:cNvPr id="3" name="Text 1"/>
          <p:cNvSpPr/>
          <p:nvPr/>
        </p:nvSpPr>
        <p:spPr>
          <a:xfrm>
            <a:off x="548640" y="118872"/>
            <a:ext cx="11094415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800" dirty="0">
                <a:solidFill>
                  <a:srgbClr val="FFFFFF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Livrables attendus</a:t>
            </a:r>
            <a:endParaRPr lang="en-US" sz="1800" dirty="0"/>
          </a:p>
        </p:txBody>
      </p:sp>
      <p:sp>
        <p:nvSpPr>
          <p:cNvPr id="4" name="Shape 2"/>
          <p:cNvSpPr/>
          <p:nvPr/>
        </p:nvSpPr>
        <p:spPr>
          <a:xfrm>
            <a:off x="685800" y="1005840"/>
            <a:ext cx="10835640" cy="5303520"/>
          </a:xfrm>
          <a:prstGeom prst="roundRect">
            <a:avLst/>
          </a:prstGeom>
          <a:solidFill>
            <a:srgbClr val="F8FAFC"/>
          </a:solidFill>
          <a:ln w="12700">
            <a:solidFill>
              <a:srgbClr val="E5E7EB"/>
            </a:solidFill>
            <a:prstDash val="solid"/>
          </a:ln>
          <a:effectLst>
            <a:outerShdw sx="100000" sy="100000" kx="0" ky="0" algn="bl" rotWithShape="0" blurRad="25400" dist="19050" dir="2700000">
              <a:srgbClr val="000000">
                <a:alpha val="12000"/>
              </a:srgbClr>
            </a:outerShdw>
          </a:effectLst>
        </p:spPr>
        <p:txBody>
          <a:bodyPr/>
          <a:p/>
        </p:txBody>
      </p:sp>
      <p:sp>
        <p:nvSpPr>
          <p:cNvPr id="5" name="Text 3"/>
          <p:cNvSpPr/>
          <p:nvPr/>
        </p:nvSpPr>
        <p:spPr>
          <a:xfrm>
            <a:off x="1005840" y="1234440"/>
            <a:ext cx="1014984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t>3 notebooks + 1 presentation</a:t>
            </a:r>
          </a:p>
        </p:txBody>
      </p:sp>
      <p:sp>
        <p:nvSpPr>
          <p:cNvPr id="6" name="Text 4"/>
          <p:cNvSpPr/>
          <p:nvPr/>
        </p:nvSpPr>
        <p:spPr>
          <a:xfrm>
            <a:off x="1005840" y="1783080"/>
            <a:ext cx="10149840" cy="43891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228600" indent="-228600">
              <a:buSzPct val="100000"/>
              <a:buChar char="•"/>
            </a:pPr>
            <a:r>
              <a:rPr lang="en-US" sz="1500" dirty="0">
                <a:solidFill>
                  <a:srgbClr val="37415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1) Notebook EDA + préparation</a:t>
            </a:r>
            <a:endParaRPr lang="en-US" sz="1500" dirty="0"/>
          </a:p>
          <a:p>
            <a:pPr marL="228600" indent="-228600">
              <a:buSzPct val="100000"/>
              <a:buChar char="•"/>
            </a:pPr>
            <a:r>
              <a:rPr lang="en-US" sz="1500" dirty="0">
                <a:solidFill>
                  <a:srgbClr val="37415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   • compréhension, nettoyage, cibles, fuite d'info, feature engineering</a:t>
            </a:r>
            <a:endParaRPr lang="en-US" sz="1500" dirty="0"/>
          </a:p>
          <a:p>
            <a:pPr marL="228600" indent="-228600">
              <a:buSzPct val="100000"/>
              <a:buChar char="•"/>
            </a:pPr>
            <a:endParaRPr lang="en-US" sz="1500" dirty="0"/>
          </a:p>
          <a:p>
            <a:pPr marL="228600" indent="-228600">
              <a:buSzPct val="100000"/>
              <a:buChar char="•"/>
            </a:pPr>
            <a:r>
              <a:rPr lang="en-US" sz="1500" dirty="0">
                <a:solidFill>
                  <a:srgbClr val="37415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2) Notebook Modèle Énergie</a:t>
            </a:r>
            <a:endParaRPr lang="en-US" sz="1500" dirty="0"/>
          </a:p>
          <a:p>
            <a:pPr marL="228600" indent="-228600">
              <a:buSzPct val="100000"/>
              <a:buChar char="•"/>
            </a:pPr>
            <a:r>
              <a:rPr lang="en-US" sz="1500" dirty="0">
                <a:solidFill>
                  <a:srgbClr val="37415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   • baseline → modèles (Ridge, RF, GB, XGBoost) → sélection + analyses</a:t>
            </a:r>
            <a:endParaRPr lang="en-US" sz="1500" dirty="0"/>
          </a:p>
          <a:p>
            <a:pPr marL="228600" indent="-228600">
              <a:buSzPct val="100000"/>
              <a:buChar char="•"/>
            </a:pPr>
            <a:endParaRPr lang="en-US" sz="1500" dirty="0"/>
          </a:p>
          <a:p>
            <a:pPr marL="228600" indent="-228600">
              <a:buSzPct val="100000"/>
              <a:buChar char="•"/>
            </a:pPr>
            <a:r>
              <a:rPr lang="en-US" sz="1500" dirty="0">
                <a:solidFill>
                  <a:srgbClr val="37415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3) Notebook Modèle CO₂</a:t>
            </a:r>
            <a:endParaRPr lang="en-US" sz="1500" dirty="0"/>
          </a:p>
          <a:p>
            <a:pPr marL="228600" indent="-228600">
              <a:buSzPct val="100000"/>
              <a:buChar char="•"/>
            </a:pPr>
            <a:r>
              <a:rPr lang="en-US" sz="1500" dirty="0">
                <a:solidFill>
                  <a:srgbClr val="37415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   • même pipeline, mêmes contrôles de fuite → comparaison → modèle final</a:t>
            </a:r>
            <a:endParaRPr lang="en-US" sz="1500" dirty="0"/>
          </a:p>
          <a:p>
            <a:pPr marL="228600" indent="-228600">
              <a:buSzPct val="100000"/>
              <a:buChar char="•"/>
            </a:pPr>
            <a:endParaRPr lang="en-US" sz="1500" dirty="0"/>
          </a:p>
          <a:p>
            <a:pPr marL="228600" indent="-228600">
              <a:buSzPct val="100000"/>
              <a:buChar char="•"/>
            </a:pPr>
            <a:r>
              <a:rPr lang="en-US" sz="1500" dirty="0">
                <a:solidFill>
                  <a:srgbClr val="37415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4) Slides</a:t>
            </a:r>
            <a:endParaRPr lang="en-US" sz="1500" dirty="0"/>
          </a:p>
          <a:p>
            <a:pPr marL="228600" indent="-228600">
              <a:buSzPct val="100000"/>
              <a:buChar char="•"/>
            </a:pPr>
            <a:r>
              <a:rPr lang="en-US" sz="1500" dirty="0">
                <a:solidFill>
                  <a:srgbClr val="37415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   • synthèse: données, choix, résultats, limites, piste Lomé</a:t>
            </a:r>
            <a:endParaRPr lang="en-US" sz="1500" dirty="0"/>
          </a:p>
        </p:txBody>
      </p:sp>
      <p:sp>
        <p:nvSpPr>
          <p:cNvPr id="7" name="Text 5"/>
          <p:cNvSpPr/>
          <p:nvPr/>
        </p:nvSpPr>
        <p:spPr>
          <a:xfrm>
            <a:off x="548640" y="6510528"/>
            <a:ext cx="11094415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100" dirty="0">
                <a:solidFill>
                  <a:srgbClr val="6B728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Note: l'objectif est une méthode reproductible + une discussion honnête des limites (transfert Lomé).</a:t>
            </a:r>
            <a:endParaRPr lang="en-US" sz="11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502920"/>
          </a:xfrm>
          <a:prstGeom prst="rect">
            <a:avLst/>
          </a:prstGeom>
          <a:solidFill>
            <a:srgbClr val="0B1220"/>
          </a:solidFill>
          <a:ln w="12700">
            <a:solidFill>
              <a:srgbClr val="0B1220"/>
            </a:solidFill>
            <a:prstDash val="solid"/>
          </a:ln>
        </p:spPr>
        <p:txBody>
          <a:bodyPr/>
          <a:p/>
        </p:txBody>
      </p:sp>
      <p:sp>
        <p:nvSpPr>
          <p:cNvPr id="3" name="Text 1"/>
          <p:cNvSpPr/>
          <p:nvPr/>
        </p:nvSpPr>
        <p:spPr>
          <a:xfrm>
            <a:off x="548640" y="118872"/>
            <a:ext cx="11094415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800" dirty="0">
                <a:solidFill>
                  <a:srgbClr val="FFFFFF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1. Données — chargement &amp; intégrité</a:t>
            </a:r>
            <a:endParaRPr lang="en-US" sz="1800" dirty="0"/>
          </a:p>
        </p:txBody>
      </p:sp>
      <p:sp>
        <p:nvSpPr>
          <p:cNvPr id="4" name="Text 2"/>
          <p:cNvSpPr/>
          <p:nvPr/>
        </p:nvSpPr>
        <p:spPr>
          <a:xfrm>
            <a:off x="685800" y="868680"/>
            <a:ext cx="1097280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200" b="1" dirty="0">
                <a:solidFill>
                  <a:srgbClr val="111827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Jeu de données (Seattle, année 2016)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685800" y="1417320"/>
            <a:ext cx="2514600" cy="960120"/>
          </a:xfrm>
          <a:prstGeom prst="rect">
            <a:avLst/>
          </a:prstGeom>
          <a:solidFill>
            <a:srgbClr val="F8FAFC"/>
          </a:solidFill>
          <a:ln w="12700">
            <a:solidFill>
              <a:srgbClr val="E5E7EB"/>
            </a:solidFill>
          </a:ln>
          <a:effectLst>
            <a:outerShdw sx="100000" sy="100000" kx="0" ky="0" algn="bl" rotWithShape="0" blurRad="25400" dist="19050" dir="2700000">
              <a:srgbClr val="000000">
                <a:alpha val="12000"/>
              </a:srgbClr>
            </a:outerShdw>
          </a:effectLst>
        </p:spPr>
        <p:txBody>
          <a:bodyPr wrap="square" lIns="127000" tIns="127000" rIns="127000" bIns="127000" rtlCol="0" anchor="ctr"/>
          <a:lstStyle/>
          <a:p>
            <a:pPr algn="ctr" indent="0" marL="0">
              <a:buNone/>
            </a:pPr>
            <a:r>
              <a:rPr lang="en-US" sz="1600" b="1" dirty="0">
                <a:solidFill>
                  <a:srgbClr val="60A5FA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Lignes initiales</a:t>
            </a:r>
            <a:endParaRPr lang="en-US" sz="1600" dirty="0"/>
          </a:p>
          <a:p>
            <a:pPr algn="ctr" indent="0" marL="0">
              <a:buNone/>
            </a:pPr>
            <a:r>
              <a:rPr lang="en-US" sz="1600" b="1" dirty="0">
                <a:solidFill>
                  <a:srgbClr val="60A5FA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3,376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3429000" y="1417320"/>
            <a:ext cx="2514600" cy="960120"/>
          </a:xfrm>
          <a:prstGeom prst="rect">
            <a:avLst/>
          </a:prstGeom>
          <a:solidFill>
            <a:srgbClr val="F8FAFC"/>
          </a:solidFill>
          <a:ln w="12700">
            <a:solidFill>
              <a:srgbClr val="E5E7EB"/>
            </a:solidFill>
          </a:ln>
          <a:effectLst>
            <a:outerShdw sx="100000" sy="100000" kx="0" ky="0" algn="bl" rotWithShape="0" blurRad="25400" dist="19050" dir="2700000">
              <a:srgbClr val="000000">
                <a:alpha val="12000"/>
              </a:srgbClr>
            </a:outerShdw>
          </a:effectLst>
        </p:spPr>
        <p:txBody>
          <a:bodyPr wrap="square" lIns="127000" tIns="127000" rIns="127000" bIns="127000" rtlCol="0" anchor="ctr"/>
          <a:lstStyle/>
          <a:p>
            <a:pPr algn="ctr" indent="0" marL="0">
              <a:buNone/>
            </a:pPr>
            <a:r>
              <a:rPr lang="en-US" sz="1600" b="1" dirty="0">
                <a:solidFill>
                  <a:srgbClr val="22C55E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Colonnes initiales</a:t>
            </a:r>
            <a:endParaRPr lang="en-US" sz="1600" dirty="0"/>
          </a:p>
          <a:p>
            <a:pPr algn="ctr" indent="0" marL="0">
              <a:buNone/>
            </a:pPr>
            <a:r>
              <a:rPr lang="en-US" sz="1600" b="1" dirty="0">
                <a:solidFill>
                  <a:srgbClr val="22C55E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46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6172200" y="1417320"/>
            <a:ext cx="2514600" cy="960120"/>
          </a:xfrm>
          <a:prstGeom prst="rect">
            <a:avLst/>
          </a:prstGeom>
          <a:solidFill>
            <a:srgbClr val="F8FAFC"/>
          </a:solidFill>
          <a:ln w="12700">
            <a:solidFill>
              <a:srgbClr val="E5E7EB"/>
            </a:solidFill>
          </a:ln>
          <a:effectLst>
            <a:outerShdw sx="100000" sy="100000" kx="0" ky="0" algn="bl" rotWithShape="0" blurRad="25400" dist="19050" dir="2700000">
              <a:srgbClr val="000000">
                <a:alpha val="12000"/>
              </a:srgbClr>
            </a:outerShdw>
          </a:effectLst>
        </p:spPr>
        <p:txBody>
          <a:bodyPr wrap="square" lIns="127000" tIns="127000" rIns="127000" bIns="127000" rtlCol="0" anchor="ctr"/>
          <a:lstStyle/>
          <a:p>
            <a:pPr algn="ctr" indent="0" marL="0">
              <a:buNone/>
            </a:pPr>
            <a:r>
              <a:rPr lang="en-US" sz="1600" b="1" dirty="0">
                <a:solidFill>
                  <a:srgbClr val="60A5FA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Lignes après nettoyage</a:t>
            </a:r>
            <a:endParaRPr lang="en-US" sz="1600" dirty="0"/>
          </a:p>
          <a:p>
            <a:pPr algn="ctr" indent="0" marL="0">
              <a:buNone/>
            </a:pPr>
            <a:r>
              <a:rPr lang="en-US" sz="1600" b="1" dirty="0">
                <a:solidFill>
                  <a:srgbClr val="60A5FA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3,348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8915400" y="1417320"/>
            <a:ext cx="2514600" cy="960120"/>
          </a:xfrm>
          <a:prstGeom prst="rect">
            <a:avLst/>
          </a:prstGeom>
          <a:solidFill>
            <a:srgbClr val="F8FAFC"/>
          </a:solidFill>
          <a:ln w="12700">
            <a:solidFill>
              <a:srgbClr val="E5E7EB"/>
            </a:solidFill>
          </a:ln>
          <a:effectLst>
            <a:outerShdw sx="100000" sy="100000" kx="0" ky="0" algn="bl" rotWithShape="0" blurRad="25400" dist="19050" dir="2700000">
              <a:srgbClr val="000000">
                <a:alpha val="12000"/>
              </a:srgbClr>
            </a:outerShdw>
          </a:effectLst>
        </p:spPr>
        <p:txBody>
          <a:bodyPr wrap="square" lIns="127000" tIns="127000" rIns="127000" bIns="127000" rtlCol="0" anchor="ctr"/>
          <a:lstStyle/>
          <a:p>
            <a:pPr algn="ctr" indent="0" marL="0">
              <a:buNone/>
            </a:pPr>
            <a:r>
              <a:rPr lang="en-US" sz="1600" b="1" dirty="0">
                <a:solidFill>
                  <a:srgbClr val="F59E0B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Targets</a:t>
            </a:r>
            <a:endParaRPr lang="en-US" sz="1600" dirty="0"/>
          </a:p>
          <a:p>
            <a:pPr algn="ctr" indent="0" marL="0">
              <a:buNone/>
            </a:pPr>
            <a:r>
              <a:rPr lang="en-US" sz="1600" b="1" dirty="0">
                <a:solidFill>
                  <a:srgbClr val="F59E0B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2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685800" y="2560320"/>
            <a:ext cx="10835640" cy="3520440"/>
          </a:xfrm>
          <a:prstGeom prst="roundRect">
            <a:avLst/>
          </a:prstGeom>
          <a:solidFill>
            <a:srgbClr val="F8FAFC"/>
          </a:solidFill>
          <a:ln w="12700">
            <a:solidFill>
              <a:srgbClr val="E5E7EB"/>
            </a:solidFill>
            <a:prstDash val="solid"/>
          </a:ln>
          <a:effectLst>
            <a:outerShdw sx="100000" sy="100000" kx="0" ky="0" algn="bl" rotWithShape="0" blurRad="25400" dist="19050" dir="2700000">
              <a:srgbClr val="000000">
                <a:alpha val="12000"/>
              </a:srgbClr>
            </a:outerShdw>
          </a:effectLst>
        </p:spPr>
        <p:txBody>
          <a:bodyPr/>
          <a:p/>
        </p:txBody>
      </p:sp>
      <p:sp>
        <p:nvSpPr>
          <p:cNvPr id="10" name="Text 8"/>
          <p:cNvSpPr/>
          <p:nvPr/>
        </p:nvSpPr>
        <p:spPr>
          <a:xfrm>
            <a:off x="960120" y="2788920"/>
            <a:ext cx="548640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600" b="1" dirty="0">
                <a:solidFill>
                  <a:srgbClr val="111827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Cibles (y)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960120" y="3127248"/>
            <a:ext cx="548640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228600" indent="-228600">
              <a:buSzPct val="100000"/>
              <a:buChar char="•"/>
            </a:pPr>
            <a:r>
              <a:rPr lang="en-US" sz="1400" dirty="0">
                <a:solidFill>
                  <a:srgbClr val="37415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• Énergie: SiteEnergyUse(kBtu)</a:t>
            </a:r>
            <a:endParaRPr lang="en-US" sz="1400" dirty="0"/>
          </a:p>
          <a:p>
            <a:pPr marL="228600" indent="-228600">
              <a:buSzPct val="100000"/>
              <a:buChar char="•"/>
            </a:pPr>
            <a:r>
              <a:rPr lang="en-US" sz="1400" dirty="0">
                <a:solidFill>
                  <a:srgbClr val="37415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• CO₂: TotalGHGEmissions</a:t>
            </a:r>
            <a:endParaRPr lang="en-US" sz="1400" dirty="0"/>
          </a:p>
        </p:txBody>
      </p:sp>
      <p:sp>
        <p:nvSpPr>
          <p:cNvPr id="12" name="Text 10"/>
          <p:cNvSpPr/>
          <p:nvPr/>
        </p:nvSpPr>
        <p:spPr>
          <a:xfrm>
            <a:off x="6537960" y="2788920"/>
            <a:ext cx="484632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600" b="1" dirty="0">
                <a:solidFill>
                  <a:srgbClr val="111827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Qualité des données (exemples)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6537960" y="3127248"/>
            <a:ext cx="4846320" cy="10058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228600" indent="-228600">
              <a:buSzPct val="100000"/>
              <a:buChar char="•"/>
            </a:pPr>
            <a:r>
              <a:rPr lang="en-US" sz="1400" dirty="0">
                <a:solidFill>
                  <a:srgbClr val="37415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• Doublons: 0</a:t>
            </a:r>
            <a:endParaRPr lang="en-US" sz="1400" dirty="0"/>
          </a:p>
          <a:p>
            <a:pPr marL="228600" indent="-228600">
              <a:buSzPct val="100000"/>
              <a:buChar char="•"/>
            </a:pPr>
            <a:r>
              <a:rPr lang="en-US" sz="1400" dirty="0">
                <a:solidFill>
                  <a:srgbClr val="37415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• Valeurs impossibles: CO₂ &lt; 0 (1 ligne)</a:t>
            </a:r>
            <a:endParaRPr lang="en-US" sz="1400" dirty="0"/>
          </a:p>
          <a:p>
            <a:pPr marL="228600" indent="-228600">
              <a:buSzPct val="100000"/>
              <a:buChar char="•"/>
            </a:pPr>
            <a:r>
              <a:rPr lang="en-US" sz="1400" dirty="0">
                <a:solidFill>
                  <a:srgbClr val="37415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• Valeurs “zéro”: énergie = 0 (18 lignes)</a:t>
            </a:r>
            <a:endParaRPr lang="en-US" sz="1400" dirty="0"/>
          </a:p>
          <a:p>
            <a:pPr marL="228600" indent="-228600">
              <a:buSzPct val="100000"/>
              <a:buChar char="•"/>
            </a:pPr>
            <a:r>
              <a:rPr lang="en-US" sz="1400" dirty="0">
                <a:solidFill>
                  <a:srgbClr val="37415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→ supprimées pour éviter d'apprendre sur des incohérences.</a:t>
            </a:r>
            <a:endParaRPr lang="en-US" sz="1400" dirty="0"/>
          </a:p>
        </p:txBody>
      </p:sp>
      <p:sp>
        <p:nvSpPr>
          <p:cNvPr id="14" name="Text 12"/>
          <p:cNvSpPr/>
          <p:nvPr/>
        </p:nvSpPr>
        <p:spPr>
          <a:xfrm>
            <a:off x="960120" y="5120640"/>
            <a:ext cx="1056132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300" i="1" dirty="0">
                <a:solidFill>
                  <a:srgbClr val="6B7280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⚠ Les distributions sont très asymétriques (outliers).</a:t>
            </a:r>
            <a:endParaRPr lang="en-US" sz="13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502920"/>
          </a:xfrm>
          <a:prstGeom prst="rect">
            <a:avLst/>
          </a:prstGeom>
          <a:solidFill>
            <a:srgbClr val="0B1220"/>
          </a:solidFill>
          <a:ln w="12700">
            <a:solidFill>
              <a:srgbClr val="0B1220"/>
            </a:solidFill>
            <a:prstDash val="solid"/>
          </a:ln>
        </p:spPr>
        <p:txBody>
          <a:bodyPr/>
          <a:p/>
        </p:txBody>
      </p:sp>
      <p:sp>
        <p:nvSpPr>
          <p:cNvPr id="3" name="Text 1"/>
          <p:cNvSpPr/>
          <p:nvPr/>
        </p:nvSpPr>
        <p:spPr>
          <a:xfrm>
            <a:off x="548640" y="118872"/>
            <a:ext cx="11094415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800" dirty="0">
                <a:solidFill>
                  <a:srgbClr val="FFFFFF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3. EDA — distributions des cibles</a:t>
            </a:r>
            <a:endParaRPr lang="en-US" sz="1800" dirty="0"/>
          </a:p>
        </p:txBody>
      </p:sp>
      <p:sp>
        <p:nvSpPr>
          <p:cNvPr id="4" name="Text 2"/>
          <p:cNvSpPr/>
          <p:nvPr/>
        </p:nvSpPr>
        <p:spPr>
          <a:xfrm>
            <a:off x="685800" y="868680"/>
            <a:ext cx="1097280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200" b="1" dirty="0">
                <a:solidFill>
                  <a:srgbClr val="111827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Énergie et CO₂: distributions &amp; outliers</a:t>
            </a:r>
            <a:endParaRPr lang="en-US" sz="2200" dirty="0"/>
          </a:p>
        </p:txBody>
      </p:sp>
      <p:pic>
        <p:nvPicPr>
          <p:cNvPr id="5" name="Image 0" descr="/mnt/data/targets_distributions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74684" y="1508760"/>
            <a:ext cx="9315072" cy="480060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685800" y="6263640"/>
            <a:ext cx="10835640" cy="5029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t>Lecture: la distribution est tres asymetrique. Quelques outliers tirent la queue a droite, donc on lit les performances avec RMSE + MAE + R2.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502920"/>
          </a:xfrm>
          <a:prstGeom prst="rect">
            <a:avLst/>
          </a:prstGeom>
          <a:solidFill>
            <a:srgbClr val="0B1220"/>
          </a:solidFill>
          <a:ln w="12700">
            <a:solidFill>
              <a:srgbClr val="0B1220"/>
            </a:solidFill>
            <a:prstDash val="solid"/>
          </a:ln>
        </p:spPr>
        <p:txBody>
          <a:bodyPr/>
          <a:p/>
        </p:txBody>
      </p:sp>
      <p:sp>
        <p:nvSpPr>
          <p:cNvPr id="3" name="Text 1"/>
          <p:cNvSpPr/>
          <p:nvPr/>
        </p:nvSpPr>
        <p:spPr>
          <a:xfrm>
            <a:off x="548640" y="118872"/>
            <a:ext cx="11094415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800" dirty="0">
                <a:solidFill>
                  <a:srgbClr val="FFFFFF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Fuite d'information (data leakage)</a:t>
            </a:r>
            <a:endParaRPr lang="en-US" sz="1800" dirty="0"/>
          </a:p>
        </p:txBody>
      </p:sp>
      <p:sp>
        <p:nvSpPr>
          <p:cNvPr id="4" name="Text 2"/>
          <p:cNvSpPr/>
          <p:nvPr/>
        </p:nvSpPr>
        <p:spPr>
          <a:xfrm>
            <a:off x="685800" y="868680"/>
            <a:ext cx="1097280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200" b="1" dirty="0">
                <a:solidFill>
                  <a:srgbClr val="111827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Règle d'or: ne pas utiliser de variables qui “résument” déjà la cible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005840" y="1645920"/>
            <a:ext cx="11064240" cy="21031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228600" indent="-228600">
              <a:buSzPct val="100000"/>
              <a:buChar char="•"/>
            </a:pPr>
            <a:r>
              <a:rPr lang="en-US" sz="1500" dirty="0">
                <a:solidFill>
                  <a:srgbClr val="37415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Colonnes exclues (exemples):</a:t>
            </a:r>
            <a:endParaRPr lang="en-US" sz="1500" dirty="0"/>
          </a:p>
          <a:p>
            <a:pPr marL="228600" indent="-228600">
              <a:buSzPct val="100000"/>
              <a:buChar char="•"/>
            </a:pPr>
            <a:r>
              <a:rPr lang="en-US" sz="1500" dirty="0">
                <a:solidFill>
                  <a:srgbClr val="37415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• SiteEUI / SourceEUI (+ versions WN)</a:t>
            </a:r>
            <a:endParaRPr lang="en-US" sz="1500" dirty="0"/>
          </a:p>
          <a:p>
            <a:pPr marL="228600" indent="-228600">
              <a:buSzPct val="100000"/>
              <a:buChar char="•"/>
            </a:pPr>
            <a:r>
              <a:rPr lang="en-US" sz="1500" dirty="0">
                <a:solidFill>
                  <a:srgbClr val="37415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• SiteEnergyUseWN, SteamUse, Electricity, NaturalGas</a:t>
            </a:r>
            <a:endParaRPr lang="en-US" sz="1500" dirty="0"/>
          </a:p>
          <a:p>
            <a:pPr marL="228600" indent="-228600">
              <a:buSzPct val="100000"/>
              <a:buChar char="•"/>
            </a:pPr>
            <a:r>
              <a:rPr lang="en-US" sz="1500" dirty="0">
                <a:solidFill>
                  <a:srgbClr val="37415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• GHGEmissionsIntensity</a:t>
            </a:r>
            <a:endParaRPr lang="en-US" sz="1500" dirty="0"/>
          </a:p>
          <a:p>
            <a:pPr marL="228600" indent="-228600">
              <a:buSzPct val="100000"/>
              <a:buChar char="•"/>
            </a:pPr>
            <a:endParaRPr lang="en-US" sz="1500" dirty="0"/>
          </a:p>
          <a:p>
            <a:pPr marL="228600" indent="-228600">
              <a:buSzPct val="100000"/>
              <a:buChar char="•"/>
            </a:pPr>
            <a:r>
              <a:rPr lang="en-US" sz="1500" dirty="0">
                <a:solidFill>
                  <a:srgbClr val="37415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Pourquoi ~ Ces variables sont calculées à partir de consommations/émissions; les garder reviendrait à donner au modèle une partie de la réponse (surévaluation artificielle des scores).</a:t>
            </a:r>
            <a:endParaRPr lang="en-US" sz="1500" dirty="0"/>
          </a:p>
        </p:txBody>
      </p:sp>
      <p:sp>
        <p:nvSpPr>
          <p:cNvPr id="6" name="Text 4"/>
          <p:cNvSpPr/>
          <p:nvPr/>
        </p:nvSpPr>
        <p:spPr>
          <a:xfrm>
            <a:off x="1005840" y="4160520"/>
            <a:ext cx="11064240" cy="2194560"/>
          </a:xfrm>
          <a:prstGeom prst="rect">
            <a:avLst/>
          </a:prstGeom>
          <a:solidFill>
            <a:srgbClr val="FEF3C7"/>
          </a:solidFill>
          <a:ln w="12700">
            <a:solidFill>
              <a:srgbClr val="E5E7EB"/>
            </a:solidFill>
          </a:ln>
          <a:effectLst>
            <a:outerShdw sx="100000" sy="100000" kx="0" ky="0" algn="bl" rotWithShape="0" blurRad="25400" dist="19050" dir="2700000">
              <a:srgbClr val="000000">
                <a:alpha val="12000"/>
              </a:srgbClr>
            </a:outerShdw>
          </a:effectLst>
        </p:spPr>
        <p:txBody>
          <a:bodyPr wrap="square" lIns="127000" tIns="127000" rIns="127000" bIns="127000" rtlCol="0" anchor="t"/>
          <a:lstStyle/>
          <a:p>
            <a:pPr algn="l" indent="0" marL="0">
              <a:buNone/>
            </a:pPr>
            <a:r>
              <a:rPr lang="en-US" sz="1500" dirty="0">
                <a:solidFill>
                  <a:srgbClr val="111827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Contrôle: après construction de X_fe, aucune colonne énergie/CO₂ (ni les targets) ne reste dans X.</a:t>
            </a:r>
            <a:endParaRPr lang="en-US" sz="1500" dirty="0"/>
          </a:p>
          <a:p>
            <a:pPr algn="l" indent="0" marL="0">
              <a:buNone/>
            </a:pPr>
            <a:r>
              <a:rPr lang="en-US" sz="1500" dirty="0">
                <a:solidFill>
                  <a:srgbClr val="111827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→ On sécurise la validité du test et la transférabilité (objectif Lomé).</a:t>
            </a:r>
            <a:endParaRPr lang="en-US" sz="15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502920"/>
          </a:xfrm>
          <a:prstGeom prst="rect">
            <a:avLst/>
          </a:prstGeom>
          <a:solidFill>
            <a:srgbClr val="0B1220"/>
          </a:solidFill>
          <a:ln w="12700">
            <a:solidFill>
              <a:srgbClr val="0B1220"/>
            </a:solidFill>
            <a:prstDash val="solid"/>
          </a:ln>
        </p:spPr>
        <p:txBody>
          <a:bodyPr/>
          <a:p/>
        </p:txBody>
      </p:sp>
      <p:sp>
        <p:nvSpPr>
          <p:cNvPr id="3" name="Text 1"/>
          <p:cNvSpPr/>
          <p:nvPr/>
        </p:nvSpPr>
        <p:spPr>
          <a:xfrm>
            <a:off x="548640" y="118872"/>
            <a:ext cx="11094415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800" dirty="0">
                <a:solidFill>
                  <a:srgbClr val="FFFFFF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6. Feature engineering</a:t>
            </a:r>
            <a:endParaRPr lang="en-US" sz="1800" dirty="0"/>
          </a:p>
        </p:txBody>
      </p:sp>
      <p:sp>
        <p:nvSpPr>
          <p:cNvPr id="4" name="Text 2"/>
          <p:cNvSpPr/>
          <p:nvPr/>
        </p:nvSpPr>
        <p:spPr>
          <a:xfrm>
            <a:off x="685800" y="868680"/>
            <a:ext cx="1097280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200" b="1" dirty="0">
                <a:solidFill>
                  <a:srgbClr val="111827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Features finales (22) + “missing as information”</a:t>
            </a:r>
            <a:endParaRPr lang="en-US" sz="2200" dirty="0"/>
          </a:p>
        </p:txBody>
      </p:sp>
      <p:sp>
        <p:nvSpPr>
          <p:cNvPr id="5" name="Shape 3"/>
          <p:cNvSpPr/>
          <p:nvPr/>
        </p:nvSpPr>
        <p:spPr>
          <a:xfrm>
            <a:off x="685800" y="1325880"/>
            <a:ext cx="5669280" cy="5349240"/>
          </a:xfrm>
          <a:prstGeom prst="roundRect">
            <a:avLst/>
          </a:prstGeom>
          <a:solidFill>
            <a:srgbClr val="F8FAFC"/>
          </a:solidFill>
          <a:ln w="12700">
            <a:solidFill>
              <a:srgbClr val="E5E7EB"/>
            </a:solidFill>
            <a:prstDash val="solid"/>
          </a:ln>
          <a:effectLst>
            <a:outerShdw sx="100000" sy="100000" kx="0" ky="0" algn="bl" rotWithShape="0" blurRad="25400" dist="19050" dir="2700000">
              <a:srgbClr val="000000">
                <a:alpha val="12000"/>
              </a:srgbClr>
            </a:outerShdw>
          </a:effectLst>
        </p:spPr>
        <p:txBody>
          <a:bodyPr/>
          <a:p/>
        </p:txBody>
      </p:sp>
      <p:sp>
        <p:nvSpPr>
          <p:cNvPr id="6" name="Text 4"/>
          <p:cNvSpPr/>
          <p:nvPr/>
        </p:nvSpPr>
        <p:spPr>
          <a:xfrm>
            <a:off x="960120" y="1554480"/>
            <a:ext cx="512064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600" b="1" dirty="0">
                <a:solidFill>
                  <a:srgbClr val="111827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Deux idées simples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960120" y="1874520"/>
            <a:ext cx="5303520" cy="292608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228600" indent="-228600">
              <a:buSzPct val="100000"/>
              <a:buChar char="•"/>
            </a:pPr>
            <a:r>
              <a:rPr lang="en-US" sz="1400" dirty="0">
                <a:solidFill>
                  <a:srgbClr val="37415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1) Âge du bâtiment</a:t>
            </a:r>
            <a:endParaRPr lang="en-US" sz="1400" dirty="0"/>
          </a:p>
          <a:p>
            <a:pPr marL="228600" indent="-228600">
              <a:buSzPct val="100000"/>
              <a:buChar char="•"/>
            </a:pPr>
            <a:r>
              <a:rPr lang="en-US" sz="1400" dirty="0">
                <a:solidFill>
                  <a:srgbClr val="37415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   BuildingAge = DataYear − YearBuilt</a:t>
            </a:r>
            <a:endParaRPr lang="en-US" sz="1400" dirty="0"/>
          </a:p>
          <a:p>
            <a:pPr marL="228600" indent="-228600">
              <a:buSzPct val="100000"/>
              <a:buChar char="•"/>
            </a:pPr>
            <a:endParaRPr lang="en-US" sz="1400" dirty="0"/>
          </a:p>
          <a:p>
            <a:pPr marL="228600" indent="-228600">
              <a:buSzPct val="100000"/>
              <a:buChar char="•"/>
            </a:pPr>
            <a:r>
              <a:rPr lang="en-US" sz="1400" dirty="0">
                <a:solidFill>
                  <a:srgbClr val="37415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2) Surface par étage</a:t>
            </a:r>
            <a:endParaRPr lang="en-US" sz="1400" dirty="0"/>
          </a:p>
          <a:p>
            <a:pPr marL="228600" indent="-228600">
              <a:buSzPct val="100000"/>
              <a:buChar char="•"/>
            </a:pPr>
            <a:r>
              <a:rPr lang="en-US" sz="1400" dirty="0">
                <a:solidFill>
                  <a:srgbClr val="37415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   GFA_per_floor = PropertyGFATotal / NumberofFloors</a:t>
            </a:r>
            <a:endParaRPr lang="en-US" sz="1400" dirty="0"/>
          </a:p>
          <a:p>
            <a:pPr marL="228600" indent="-228600">
              <a:buSzPct val="100000"/>
              <a:buChar char="•"/>
            </a:pPr>
            <a:r>
              <a:rPr lang="en-US" sz="1400" dirty="0">
                <a:solidFill>
                  <a:srgbClr val="37415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   • si NumberofFloors = 0 → flag Floors_is_zero + valeur manquante (imputée plus tard)</a:t>
            </a:r>
            <a:endParaRPr lang="en-US" sz="1400" dirty="0"/>
          </a:p>
        </p:txBody>
      </p:sp>
      <p:sp>
        <p:nvSpPr>
          <p:cNvPr id="8" name="Shape 6"/>
          <p:cNvSpPr/>
          <p:nvPr/>
        </p:nvSpPr>
        <p:spPr>
          <a:xfrm>
            <a:off x="6446520" y="1325880"/>
            <a:ext cx="5074920" cy="5349240"/>
          </a:xfrm>
          <a:prstGeom prst="roundRect">
            <a:avLst/>
          </a:prstGeom>
          <a:solidFill>
            <a:srgbClr val="F8FAFC"/>
          </a:solidFill>
          <a:ln w="12700">
            <a:solidFill>
              <a:srgbClr val="E5E7EB"/>
            </a:solidFill>
            <a:prstDash val="solid"/>
          </a:ln>
          <a:effectLst>
            <a:outerShdw sx="100000" sy="100000" kx="0" ky="0" algn="bl" rotWithShape="0" blurRad="25400" dist="19050" dir="2700000">
              <a:srgbClr val="000000">
                <a:alpha val="12000"/>
              </a:srgbClr>
            </a:outerShdw>
          </a:effectLst>
        </p:spPr>
        <p:txBody>
          <a:bodyPr/>
          <a:p/>
        </p:txBody>
      </p:sp>
      <p:sp>
        <p:nvSpPr>
          <p:cNvPr id="9" name="Text 7"/>
          <p:cNvSpPr/>
          <p:nvPr/>
        </p:nvSpPr>
        <p:spPr>
          <a:xfrm>
            <a:off x="6629400" y="1554480"/>
            <a:ext cx="475488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600" b="1" dirty="0">
                <a:solidFill>
                  <a:srgbClr val="111827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Missing-as-info (2e usage)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6675120" y="1874520"/>
            <a:ext cx="5120640" cy="338328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228600" indent="-228600">
              <a:buSzPct val="100000"/>
              <a:buChar char="•"/>
            </a:pPr>
            <a:r>
              <a:rPr lang="en-US" sz="1400" dirty="0">
                <a:solidFill>
                  <a:srgbClr val="37415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SecondLargestPropertyUseType est manquant ~50%.</a:t>
            </a:r>
            <a:endParaRPr lang="en-US" sz="1400" dirty="0"/>
          </a:p>
          <a:p>
            <a:pPr marL="228600" indent="-228600">
              <a:buSzPct val="100000"/>
              <a:buChar char="•"/>
            </a:pPr>
            <a:r>
              <a:rPr lang="en-US" sz="1400" dirty="0">
                <a:solidFill>
                  <a:srgbClr val="37415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Plutôt que “inventer” une médiane, on encode:</a:t>
            </a:r>
            <a:endParaRPr lang="en-US" sz="1400" dirty="0"/>
          </a:p>
          <a:p>
            <a:pPr marL="228600" indent="-228600">
              <a:buSzPct val="100000"/>
              <a:buChar char="•"/>
            </a:pPr>
            <a:r>
              <a:rPr lang="en-US" sz="1400" dirty="0">
                <a:solidFill>
                  <a:srgbClr val="37415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• HasSecondProperty = 0/1</a:t>
            </a:r>
            <a:endParaRPr lang="en-US" sz="1400" dirty="0"/>
          </a:p>
          <a:p>
            <a:pPr marL="228600" indent="-228600">
              <a:buSzPct val="100000"/>
              <a:buChar char="•"/>
            </a:pPr>
            <a:r>
              <a:rPr lang="en-US" sz="1400" dirty="0">
                <a:solidFill>
                  <a:srgbClr val="37415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• SecondLargestPropertyUseTypeGFA = 0 quand absent</a:t>
            </a:r>
            <a:endParaRPr lang="en-US" sz="1400" dirty="0"/>
          </a:p>
          <a:p>
            <a:pPr marL="228600" indent="-228600">
              <a:buSzPct val="100000"/>
              <a:buChar char="•"/>
            </a:pPr>
            <a:endParaRPr lang="en-US" sz="1400" dirty="0"/>
          </a:p>
          <a:p>
            <a:pPr marL="228600" indent="-228600">
              <a:buSzPct val="100000"/>
              <a:buChar char="•"/>
            </a:pPr>
            <a:r>
              <a:rPr lang="en-US" sz="1400" dirty="0">
                <a:solidFill>
                  <a:srgbClr val="37415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Interprétation: l'absence de second usage est une information (bâtiment mono-usage), et pas seulement un trou à combler.</a:t>
            </a:r>
            <a:endParaRPr lang="en-US" sz="14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502920"/>
          </a:xfrm>
          <a:prstGeom prst="rect">
            <a:avLst/>
          </a:prstGeom>
          <a:solidFill>
            <a:srgbClr val="0B1220"/>
          </a:solidFill>
          <a:ln w="12700">
            <a:solidFill>
              <a:srgbClr val="0B1220"/>
            </a:solidFill>
            <a:prstDash val="solid"/>
          </a:ln>
        </p:spPr>
        <p:txBody>
          <a:bodyPr/>
          <a:p/>
        </p:txBody>
      </p:sp>
      <p:sp>
        <p:nvSpPr>
          <p:cNvPr id="3" name="Text 1"/>
          <p:cNvSpPr/>
          <p:nvPr/>
        </p:nvSpPr>
        <p:spPr>
          <a:xfrm>
            <a:off x="548640" y="118872"/>
            <a:ext cx="11094415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800" dirty="0">
                <a:solidFill>
                  <a:srgbClr val="FFFFFF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7. Split train/test</a:t>
            </a:r>
            <a:endParaRPr lang="en-US" sz="1800" dirty="0"/>
          </a:p>
        </p:txBody>
      </p:sp>
      <p:sp>
        <p:nvSpPr>
          <p:cNvPr id="4" name="Text 2"/>
          <p:cNvSpPr/>
          <p:nvPr/>
        </p:nvSpPr>
        <p:spPr>
          <a:xfrm>
            <a:off x="685800" y="868680"/>
            <a:ext cx="1097280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200" b="1" dirty="0">
                <a:solidFill>
                  <a:srgbClr val="111827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Assurer la représentativité (stratification BuildingType)</a:t>
            </a:r>
            <a:endParaRPr lang="en-US" sz="2200" dirty="0"/>
          </a:p>
        </p:txBody>
      </p:sp>
      <p:sp>
        <p:nvSpPr>
          <p:cNvPr id="5" name="Shape 3"/>
          <p:cNvSpPr/>
          <p:nvPr/>
        </p:nvSpPr>
        <p:spPr>
          <a:xfrm>
            <a:off x="685800" y="1325880"/>
            <a:ext cx="10835640" cy="5349240"/>
          </a:xfrm>
          <a:prstGeom prst="roundRect">
            <a:avLst/>
          </a:prstGeom>
          <a:solidFill>
            <a:srgbClr val="F8FAFC"/>
          </a:solidFill>
          <a:ln w="12700">
            <a:solidFill>
              <a:srgbClr val="E5E7EB"/>
            </a:solidFill>
            <a:prstDash val="solid"/>
          </a:ln>
          <a:effectLst>
            <a:outerShdw sx="100000" sy="100000" kx="0" ky="0" algn="bl" rotWithShape="0" blurRad="25400" dist="19050" dir="2700000">
              <a:srgbClr val="000000">
                <a:alpha val="12000"/>
              </a:srgbClr>
            </a:outerShdw>
          </a:effectLst>
        </p:spPr>
        <p:txBody>
          <a:bodyPr/>
          <a:p/>
        </p:txBody>
      </p:sp>
      <p:sp>
        <p:nvSpPr>
          <p:cNvPr id="6" name="Text 4"/>
          <p:cNvSpPr/>
          <p:nvPr/>
        </p:nvSpPr>
        <p:spPr>
          <a:xfrm>
            <a:off x="960120" y="1645920"/>
            <a:ext cx="1115568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500" dirty="0">
                <a:solidFill>
                  <a:srgbClr val="37415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Problème: certaines classes de BuildingType sont très rares (ex: “Nonresidential WA” n'a qu'un exemple).</a:t>
            </a:r>
            <a:endParaRPr lang="en-US" sz="1500" dirty="0"/>
          </a:p>
          <a:p>
            <a:pPr indent="0" marL="0">
              <a:buNone/>
            </a:pPr>
            <a:r>
              <a:rPr lang="en-US" sz="1500" dirty="0">
                <a:solidFill>
                  <a:srgbClr val="37415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Solution: on regroupe la classe ultra-rare dans la classe majoritaire pour permettre la stratification, puis on découpe 80/20.</a:t>
            </a:r>
            <a:endParaRPr lang="en-US" sz="1500" dirty="0"/>
          </a:p>
          <a:p>
            <a:pPr indent="0" marL="0">
              <a:buNone/>
            </a:pPr>
            <a:endParaRPr lang="en-US" sz="1500" dirty="0"/>
          </a:p>
          <a:p>
            <a:pPr indent="0" marL="0">
              <a:buNone/>
            </a:pPr>
            <a:r>
              <a:rPr lang="en-US" sz="1500" dirty="0">
                <a:solidFill>
                  <a:srgbClr val="374151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Résultat: distributions train/test quasi identiques sur BuildingType → meilleure stabilité des scores (moins de “surprise” au test).</a:t>
            </a:r>
            <a:endParaRPr lang="en-US" sz="1500" dirty="0"/>
          </a:p>
        </p:txBody>
      </p:sp>
      <p:sp>
        <p:nvSpPr>
          <p:cNvPr id="7" name="Shape 5"/>
          <p:cNvSpPr/>
          <p:nvPr/>
        </p:nvSpPr>
        <p:spPr>
          <a:xfrm>
            <a:off x="960120" y="3611880"/>
            <a:ext cx="11155680" cy="2743200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E5E7EB"/>
            </a:solidFill>
            <a:prstDash val="solid"/>
          </a:ln>
        </p:spPr>
        <p:txBody>
          <a:bodyPr/>
          <a:p/>
        </p:txBody>
      </p:sp>
      <p:sp>
        <p:nvSpPr>
          <p:cNvPr id="8" name="Text 6"/>
          <p:cNvSpPr/>
          <p:nvPr/>
        </p:nvSpPr>
        <p:spPr>
          <a:xfrm>
            <a:off x="1188720" y="3794760"/>
            <a:ext cx="10698480" cy="23774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t>Lecture:</a:t>
            </a:r>
          </a:p>
          <a:p>
            <a:r>
              <a:t>? Split 80/20 stratifie sur BuildingType pour conserver la representativite train/test.</a:t>
            </a:r>
          </a:p>
          <a:p>
            <a:r>
              <a:t>? Les classes ultra-rares sont fusionnees avant split pour permettre la stratification.</a:t>
            </a:r>
          </a:p>
          <a:p>
            <a:r>
              <a:t>? Effet attendu: scores test plus stables et comparables entre modeles.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502920"/>
          </a:xfrm>
          <a:prstGeom prst="rect">
            <a:avLst/>
          </a:prstGeom>
          <a:solidFill>
            <a:srgbClr val="0B1220"/>
          </a:solidFill>
          <a:ln w="12700">
            <a:solidFill>
              <a:srgbClr val="0B1220"/>
            </a:solidFill>
            <a:prstDash val="solid"/>
          </a:ln>
        </p:spPr>
        <p:txBody>
          <a:bodyPr/>
          <a:p/>
        </p:txBody>
      </p:sp>
      <p:sp>
        <p:nvSpPr>
          <p:cNvPr id="3" name="Text 1"/>
          <p:cNvSpPr/>
          <p:nvPr/>
        </p:nvSpPr>
        <p:spPr>
          <a:xfrm>
            <a:off x="548640" y="118872"/>
            <a:ext cx="11094415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800" dirty="0">
                <a:solidFill>
                  <a:srgbClr val="FFFFFF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8. Préprocessing (Pipeline scikit-learn)</a:t>
            </a:r>
            <a:endParaRPr lang="en-US" sz="1800" dirty="0"/>
          </a:p>
        </p:txBody>
      </p:sp>
      <p:sp>
        <p:nvSpPr>
          <p:cNvPr id="4" name="Text 2"/>
          <p:cNvSpPr/>
          <p:nvPr/>
        </p:nvSpPr>
        <p:spPr>
          <a:xfrm>
            <a:off x="685800" y="868680"/>
            <a:ext cx="1097280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200" b="1" dirty="0">
                <a:solidFill>
                  <a:srgbClr val="111827"/>
                </a:solidFill>
                <a:latin typeface="Aptos Display" pitchFamily="34" charset="0"/>
                <a:ea typeface="Aptos Display" pitchFamily="34" charset="-122"/>
                <a:cs typeface="Aptos Display" pitchFamily="34" charset="-120"/>
              </a:rPr>
              <a:t>Un seul pipeline = moins d'erreurs + moins de fuite</a:t>
            </a:r>
            <a:endParaRPr lang="en-US" sz="2200" dirty="0"/>
          </a:p>
        </p:txBody>
      </p:sp>
      <p:sp>
        <p:nvSpPr>
          <p:cNvPr id="5" name="Shape 3"/>
          <p:cNvSpPr/>
          <p:nvPr/>
        </p:nvSpPr>
        <p:spPr>
          <a:xfrm>
            <a:off x="685800" y="1325880"/>
            <a:ext cx="10835640" cy="5349240"/>
          </a:xfrm>
          <a:prstGeom prst="roundRect">
            <a:avLst/>
          </a:prstGeom>
          <a:solidFill>
            <a:srgbClr val="F8FAFC"/>
          </a:solidFill>
          <a:ln w="12700">
            <a:solidFill>
              <a:srgbClr val="E5E7EB"/>
            </a:solidFill>
            <a:prstDash val="solid"/>
          </a:ln>
          <a:effectLst>
            <a:outerShdw sx="100000" sy="100000" kx="0" ky="0" algn="bl" rotWithShape="0" blurRad="25400" dist="19050" dir="2700000">
              <a:srgbClr val="000000">
                <a:alpha val="12000"/>
              </a:srgbClr>
            </a:outerShdw>
          </a:effectLst>
        </p:spPr>
        <p:txBody>
          <a:bodyPr/>
          <a:p/>
        </p:txBody>
      </p:sp>
      <p:sp>
        <p:nvSpPr>
          <p:cNvPr id="6" name="Shape 4"/>
          <p:cNvSpPr/>
          <p:nvPr/>
        </p:nvSpPr>
        <p:spPr>
          <a:xfrm>
            <a:off x="868680" y="1920240"/>
            <a:ext cx="1874520" cy="960120"/>
          </a:xfrm>
          <a:prstGeom prst="roundRect">
            <a:avLst/>
          </a:prstGeom>
          <a:solidFill>
            <a:srgbClr val="E0F2FE"/>
          </a:solidFill>
          <a:ln w="12700">
            <a:solidFill>
              <a:srgbClr val="E5E7EB"/>
            </a:solidFill>
            <a:prstDash val="solid"/>
          </a:ln>
        </p:spPr>
        <p:txBody>
          <a:bodyPr/>
          <a:p/>
        </p:txBody>
      </p:sp>
      <p:sp>
        <p:nvSpPr>
          <p:cNvPr id="7" name="Text 5"/>
          <p:cNvSpPr/>
          <p:nvPr/>
        </p:nvSpPr>
        <p:spPr>
          <a:xfrm>
            <a:off x="868680" y="2057400"/>
            <a:ext cx="1874520" cy="9601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indent="0" marL="0">
              <a:buNone/>
            </a:pPr>
            <a:r>
              <a:rPr lang="en-US" sz="1300" dirty="0">
                <a:solidFill>
                  <a:srgbClr val="111827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X_fe</a:t>
            </a:r>
            <a:endParaRPr lang="en-US" sz="1300" dirty="0"/>
          </a:p>
          <a:p>
            <a:pPr algn="ctr" indent="0" marL="0">
              <a:buNone/>
            </a:pPr>
            <a:r>
              <a:rPr lang="en-US" sz="1300" dirty="0">
                <a:solidFill>
                  <a:srgbClr val="111827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(22 features)</a:t>
            </a:r>
            <a:endParaRPr lang="en-US" sz="1300" dirty="0"/>
          </a:p>
        </p:txBody>
      </p:sp>
      <p:sp>
        <p:nvSpPr>
          <p:cNvPr id="8" name="Shape 6"/>
          <p:cNvSpPr/>
          <p:nvPr/>
        </p:nvSpPr>
        <p:spPr>
          <a:xfrm>
            <a:off x="2743200" y="2267712"/>
            <a:ext cx="228600" cy="274320"/>
          </a:xfrm>
          <a:prstGeom prst="rightArrow">
            <a:avLst/>
          </a:prstGeom>
          <a:solidFill>
            <a:srgbClr val="9CA3AF"/>
          </a:solidFill>
          <a:ln w="12700">
            <a:solidFill>
              <a:srgbClr val="9CA3AF"/>
            </a:solidFill>
            <a:prstDash val="solid"/>
          </a:ln>
        </p:spPr>
        <p:txBody>
          <a:bodyPr/>
          <a:p/>
        </p:txBody>
      </p:sp>
      <p:sp>
        <p:nvSpPr>
          <p:cNvPr id="9" name="Shape 7"/>
          <p:cNvSpPr/>
          <p:nvPr/>
        </p:nvSpPr>
        <p:spPr>
          <a:xfrm>
            <a:off x="2971800" y="1920240"/>
            <a:ext cx="1874520" cy="960120"/>
          </a:xfrm>
          <a:prstGeom prst="roundRect">
            <a:avLst/>
          </a:prstGeom>
          <a:solidFill>
            <a:srgbClr val="EDE9FE"/>
          </a:solidFill>
          <a:ln w="12700">
            <a:solidFill>
              <a:srgbClr val="E5E7EB"/>
            </a:solidFill>
            <a:prstDash val="solid"/>
          </a:ln>
        </p:spPr>
        <p:txBody>
          <a:bodyPr/>
          <a:p/>
        </p:txBody>
      </p:sp>
      <p:sp>
        <p:nvSpPr>
          <p:cNvPr id="10" name="Text 8"/>
          <p:cNvSpPr/>
          <p:nvPr/>
        </p:nvSpPr>
        <p:spPr>
          <a:xfrm>
            <a:off x="2971800" y="2057400"/>
            <a:ext cx="1874520" cy="9601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indent="0" marL="0">
              <a:buNone/>
            </a:pPr>
            <a:r>
              <a:rPr lang="en-US" sz="1300" dirty="0">
                <a:solidFill>
                  <a:srgbClr val="111827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ColumnTransformer</a:t>
            </a:r>
            <a:endParaRPr lang="en-US" sz="1300" dirty="0"/>
          </a:p>
          <a:p>
            <a:pPr algn="ctr" indent="0" marL="0">
              <a:buNone/>
            </a:pPr>
            <a:r>
              <a:rPr lang="en-US" sz="1300" dirty="0">
                <a:solidFill>
                  <a:srgbClr val="111827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(num / cat)</a:t>
            </a:r>
            <a:endParaRPr lang="en-US" sz="1300" dirty="0"/>
          </a:p>
        </p:txBody>
      </p:sp>
      <p:sp>
        <p:nvSpPr>
          <p:cNvPr id="11" name="Shape 9"/>
          <p:cNvSpPr/>
          <p:nvPr/>
        </p:nvSpPr>
        <p:spPr>
          <a:xfrm>
            <a:off x="4846320" y="2267712"/>
            <a:ext cx="228600" cy="274320"/>
          </a:xfrm>
          <a:prstGeom prst="rightArrow">
            <a:avLst/>
          </a:prstGeom>
          <a:solidFill>
            <a:srgbClr val="9CA3AF"/>
          </a:solidFill>
          <a:ln w="12700">
            <a:solidFill>
              <a:srgbClr val="9CA3AF"/>
            </a:solidFill>
            <a:prstDash val="solid"/>
          </a:ln>
        </p:spPr>
        <p:txBody>
          <a:bodyPr/>
          <a:p/>
        </p:txBody>
      </p:sp>
      <p:sp>
        <p:nvSpPr>
          <p:cNvPr id="12" name="Shape 10"/>
          <p:cNvSpPr/>
          <p:nvPr/>
        </p:nvSpPr>
        <p:spPr>
          <a:xfrm>
            <a:off x="5074920" y="1920240"/>
            <a:ext cx="1874520" cy="960120"/>
          </a:xfrm>
          <a:prstGeom prst="roundRect">
            <a:avLst/>
          </a:prstGeom>
          <a:solidFill>
            <a:srgbClr val="ECFDF5"/>
          </a:solidFill>
          <a:ln w="12700">
            <a:solidFill>
              <a:srgbClr val="E5E7EB"/>
            </a:solidFill>
            <a:prstDash val="solid"/>
          </a:ln>
        </p:spPr>
        <p:txBody>
          <a:bodyPr/>
          <a:p/>
        </p:txBody>
      </p:sp>
      <p:sp>
        <p:nvSpPr>
          <p:cNvPr id="13" name="Text 11"/>
          <p:cNvSpPr/>
          <p:nvPr/>
        </p:nvSpPr>
        <p:spPr>
          <a:xfrm>
            <a:off x="5074920" y="2057400"/>
            <a:ext cx="1874520" cy="9601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indent="0" marL="0">
              <a:buNone/>
            </a:pPr>
            <a:r>
              <a:rPr lang="en-US" sz="1300" dirty="0">
                <a:solidFill>
                  <a:srgbClr val="111827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Imputation</a:t>
            </a:r>
            <a:endParaRPr lang="en-US" sz="1300" dirty="0"/>
          </a:p>
          <a:p>
            <a:pPr algn="ctr" indent="0" marL="0">
              <a:buNone/>
            </a:pPr>
            <a:r>
              <a:rPr lang="en-US" sz="1300" dirty="0">
                <a:solidFill>
                  <a:srgbClr val="111827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+ encodage</a:t>
            </a:r>
            <a:endParaRPr lang="en-US" sz="1300" dirty="0"/>
          </a:p>
        </p:txBody>
      </p:sp>
      <p:sp>
        <p:nvSpPr>
          <p:cNvPr id="14" name="Shape 12"/>
          <p:cNvSpPr/>
          <p:nvPr/>
        </p:nvSpPr>
        <p:spPr>
          <a:xfrm>
            <a:off x="6949440" y="2267712"/>
            <a:ext cx="228600" cy="274320"/>
          </a:xfrm>
          <a:prstGeom prst="rightArrow">
            <a:avLst/>
          </a:prstGeom>
          <a:solidFill>
            <a:srgbClr val="9CA3AF"/>
          </a:solidFill>
          <a:ln w="12700">
            <a:solidFill>
              <a:srgbClr val="9CA3AF"/>
            </a:solidFill>
            <a:prstDash val="solid"/>
          </a:ln>
        </p:spPr>
        <p:txBody>
          <a:bodyPr/>
          <a:p/>
        </p:txBody>
      </p:sp>
      <p:sp>
        <p:nvSpPr>
          <p:cNvPr id="15" name="Shape 13"/>
          <p:cNvSpPr/>
          <p:nvPr/>
        </p:nvSpPr>
        <p:spPr>
          <a:xfrm>
            <a:off x="7178040" y="1920240"/>
            <a:ext cx="1874520" cy="960120"/>
          </a:xfrm>
          <a:prstGeom prst="roundRect">
            <a:avLst/>
          </a:prstGeom>
          <a:solidFill>
            <a:srgbClr val="FEF3C7"/>
          </a:solidFill>
          <a:ln w="12700">
            <a:solidFill>
              <a:srgbClr val="E5E7EB"/>
            </a:solidFill>
            <a:prstDash val="solid"/>
          </a:ln>
        </p:spPr>
        <p:txBody>
          <a:bodyPr/>
          <a:p/>
        </p:txBody>
      </p:sp>
      <p:sp>
        <p:nvSpPr>
          <p:cNvPr id="16" name="Text 14"/>
          <p:cNvSpPr/>
          <p:nvPr/>
        </p:nvSpPr>
        <p:spPr>
          <a:xfrm>
            <a:off x="7178040" y="2057400"/>
            <a:ext cx="1874520" cy="9601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indent="0" marL="0">
              <a:buNone/>
            </a:pPr>
            <a:r>
              <a:rPr lang="en-US" sz="1300" dirty="0">
                <a:solidFill>
                  <a:srgbClr val="111827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Modèle</a:t>
            </a:r>
            <a:endParaRPr lang="en-US" sz="1300" dirty="0"/>
          </a:p>
          <a:p>
            <a:pPr algn="ctr" indent="0" marL="0">
              <a:buNone/>
            </a:pPr>
            <a:r>
              <a:rPr lang="en-US" sz="1300" dirty="0">
                <a:solidFill>
                  <a:srgbClr val="111827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(Ridge / XGB)</a:t>
            </a:r>
            <a:endParaRPr lang="en-US" sz="1300" dirty="0"/>
          </a:p>
        </p:txBody>
      </p:sp>
      <p:sp>
        <p:nvSpPr>
          <p:cNvPr id="17" name="Shape 15"/>
          <p:cNvSpPr/>
          <p:nvPr/>
        </p:nvSpPr>
        <p:spPr>
          <a:xfrm>
            <a:off x="9052560" y="2267712"/>
            <a:ext cx="228600" cy="274320"/>
          </a:xfrm>
          <a:prstGeom prst="rightArrow">
            <a:avLst/>
          </a:prstGeom>
          <a:solidFill>
            <a:srgbClr val="9CA3AF"/>
          </a:solidFill>
          <a:ln w="12700">
            <a:solidFill>
              <a:srgbClr val="9CA3AF"/>
            </a:solidFill>
            <a:prstDash val="solid"/>
          </a:ln>
        </p:spPr>
        <p:txBody>
          <a:bodyPr/>
          <a:p/>
        </p:txBody>
      </p:sp>
      <p:sp>
        <p:nvSpPr>
          <p:cNvPr id="18" name="Shape 16"/>
          <p:cNvSpPr/>
          <p:nvPr/>
        </p:nvSpPr>
        <p:spPr>
          <a:xfrm>
            <a:off x="9281160" y="1920240"/>
            <a:ext cx="1874520" cy="960120"/>
          </a:xfrm>
          <a:prstGeom prst="roundRect">
            <a:avLst/>
          </a:prstGeom>
          <a:solidFill>
            <a:srgbClr val="FEE2E2"/>
          </a:solidFill>
          <a:ln w="12700">
            <a:solidFill>
              <a:srgbClr val="E5E7EB"/>
            </a:solidFill>
            <a:prstDash val="solid"/>
          </a:ln>
        </p:spPr>
        <p:txBody>
          <a:bodyPr/>
          <a:p/>
        </p:txBody>
      </p:sp>
      <p:sp>
        <p:nvSpPr>
          <p:cNvPr id="19" name="Text 17"/>
          <p:cNvSpPr/>
          <p:nvPr/>
        </p:nvSpPr>
        <p:spPr>
          <a:xfrm>
            <a:off x="9281160" y="2057400"/>
            <a:ext cx="1874520" cy="9601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indent="0" marL="0">
              <a:buNone/>
            </a:pPr>
            <a:r>
              <a:rPr lang="en-US" sz="1300" dirty="0">
                <a:solidFill>
                  <a:srgbClr val="111827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Évaluation</a:t>
            </a:r>
            <a:endParaRPr lang="en-US" sz="1300" dirty="0"/>
          </a:p>
          <a:p>
            <a:pPr algn="ctr" indent="0" marL="0">
              <a:buNone/>
            </a:pPr>
            <a:r>
              <a:rPr lang="en-US" sz="1300" dirty="0">
                <a:solidFill>
                  <a:srgbClr val="111827"/>
                </a:solidFill>
                <a:latin typeface="Aptos" pitchFamily="34" charset="0"/>
                <a:ea typeface="Aptos" pitchFamily="34" charset="-122"/>
                <a:cs typeface="Aptos" pitchFamily="34" charset="-120"/>
              </a:rPr>
              <a:t>(RMSE/MAE/R²)</a:t>
            </a:r>
            <a:endParaRPr lang="en-US" sz="1300" dirty="0"/>
          </a:p>
        </p:txBody>
      </p:sp>
      <p:sp>
        <p:nvSpPr>
          <p:cNvPr id="20" name="Text 18"/>
          <p:cNvSpPr/>
          <p:nvPr/>
        </p:nvSpPr>
        <p:spPr>
          <a:xfrm>
            <a:off x="960120" y="3200400"/>
            <a:ext cx="11155680" cy="11887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t>Preprocessing applique:</a:t>
            </a:r>
          </a:p>
          <a:p>
            <a:r>
              <a:t>? Numeriques (15): mediane + indicateur de valeurs manquantes + standardisation.</a:t>
            </a:r>
          </a:p>
          <a:p>
            <a:r>
              <a:t>? Categorielles (6): imputation mode/Unknown + OneHotEncoder(handle_unknown="ignore").</a:t>
            </a:r>
          </a:p>
          <a:p>
            <a:r>
              <a:t>? Le pipeline est appris sur le train (et sur chaque fold en CV), ce qui evite la fuite de donnees.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2026-02-12T00:14:53Z</dcterms:created>
  <dcterms:modified xsi:type="dcterms:W3CDTF">2026-02-12T00:14:53Z</dcterms:modified>
</cp:coreProperties>
</file>